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67" r:id="rId4"/>
    <p:sldId id="269" r:id="rId5"/>
    <p:sldId id="268" r:id="rId6"/>
    <p:sldId id="263" r:id="rId7"/>
    <p:sldId id="271" r:id="rId8"/>
    <p:sldId id="283" r:id="rId9"/>
    <p:sldId id="292" r:id="rId10"/>
    <p:sldId id="295" r:id="rId11"/>
    <p:sldId id="261" r:id="rId12"/>
    <p:sldId id="262" r:id="rId13"/>
    <p:sldId id="297" r:id="rId14"/>
    <p:sldId id="284" r:id="rId15"/>
    <p:sldId id="272" r:id="rId16"/>
    <p:sldId id="288" r:id="rId17"/>
    <p:sldId id="289" r:id="rId18"/>
    <p:sldId id="299" r:id="rId19"/>
    <p:sldId id="286" r:id="rId20"/>
    <p:sldId id="285" r:id="rId21"/>
    <p:sldId id="302" r:id="rId22"/>
    <p:sldId id="287" r:id="rId23"/>
  </p:sldIdLst>
  <p:sldSz cx="9144000" cy="5143500" type="screen16x9"/>
  <p:notesSz cx="6858000" cy="9144000"/>
  <p:embeddedFontLst>
    <p:embeddedFont>
      <p:font typeface="HGP創英角ﾎﾟｯﾌﾟ体" panose="040B0A00000000000000" pitchFamily="50" charset="-128"/>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879" autoAdjust="0"/>
  </p:normalViewPr>
  <p:slideViewPr>
    <p:cSldViewPr snapToGrid="0">
      <p:cViewPr varScale="1">
        <p:scale>
          <a:sx n="121" d="100"/>
          <a:sy n="121" d="100"/>
        </p:scale>
        <p:origin x="75"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5c0d690e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5c0d690e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JP" altLang="en-US" dirty="0"/>
              <a:t>本日のアジェンダについて　まずは担当者の紹介</a:t>
            </a:r>
            <a:endParaRPr lang="en-US" altLang="ja-JP" dirty="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6109C-07C2-7632-865B-AEB9637980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06C9D0A-F04B-DC18-82CF-3EBF23A8F578}"/>
              </a:ext>
            </a:extLst>
          </p:cNvPr>
          <p:cNvSpPr>
            <a:spLocks noGrp="1" noRot="1" noChangeAspect="1"/>
          </p:cNvSpPr>
          <p:nvPr>
            <p:ph type="sldImg"/>
          </p:nvPr>
        </p:nvSpPr>
        <p:spPr>
          <a:xfrm>
            <a:off x="381000" y="685800"/>
            <a:ext cx="6096000" cy="3429000"/>
          </a:xfrm>
        </p:spPr>
      </p:sp>
      <p:sp>
        <p:nvSpPr>
          <p:cNvPr id="3" name="ノート プレースホルダー 2">
            <a:extLst>
              <a:ext uri="{FF2B5EF4-FFF2-40B4-BE49-F238E27FC236}">
                <a16:creationId xmlns:a16="http://schemas.microsoft.com/office/drawing/2014/main" id="{9DDE1C74-6CAD-1AEE-0877-E0234069DFD2}"/>
              </a:ext>
            </a:extLst>
          </p:cNvPr>
          <p:cNvSpPr>
            <a:spLocks noGrp="1"/>
          </p:cNvSpPr>
          <p:nvPr>
            <p:ph type="body" idx="1"/>
          </p:nvPr>
        </p:nvSpPr>
        <p:spPr/>
        <p:txBody>
          <a:bodyPr/>
          <a:lstStyle/>
          <a:p>
            <a:pPr marL="158750" indent="0">
              <a:buNone/>
            </a:pPr>
            <a:r>
              <a:rPr kumimoji="1" lang="ja-JP" altLang="en-US" dirty="0"/>
              <a:t>食事・運動・頭の体操・コミュニケーション・睡眠は、この施設の専門担当の方にお任せして、薬剤師がお勧めしたいのは</a:t>
            </a:r>
          </a:p>
        </p:txBody>
      </p:sp>
    </p:spTree>
    <p:extLst>
      <p:ext uri="{BB962C8B-B14F-4D97-AF65-F5344CB8AC3E}">
        <p14:creationId xmlns:p14="http://schemas.microsoft.com/office/powerpoint/2010/main" val="116242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たくさんの薬を服用する必要があるのか？　いつまで飲んだらいいのか？　身近な医療従事者に相談してください。</a:t>
            </a:r>
            <a:endParaRPr kumimoji="1" lang="en-US" altLang="ja-JP" dirty="0"/>
          </a:p>
          <a:p>
            <a:r>
              <a:rPr kumimoji="1" lang="ja-JP" altLang="en-US" dirty="0"/>
              <a:t>薬には副作用があります。必要な薬をしっかり忘れずに服用することが認知症の予防につながります。</a:t>
            </a:r>
          </a:p>
        </p:txBody>
      </p:sp>
    </p:spTree>
    <p:extLst>
      <p:ext uri="{BB962C8B-B14F-4D97-AF65-F5344CB8AC3E}">
        <p14:creationId xmlns:p14="http://schemas.microsoft.com/office/powerpoint/2010/main" val="363598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5c0addd13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5c0addd1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JP" altLang="en-US" dirty="0"/>
              <a:t>和光堂薬局は、現在創業</a:t>
            </a:r>
            <a:r>
              <a:rPr lang="en-US" altLang="ja-JP" dirty="0"/>
              <a:t>75</a:t>
            </a:r>
            <a:r>
              <a:rPr lang="ja-JP" altLang="en-US" dirty="0"/>
              <a:t>年の歴史ある薬局です。先代の新井先生は、幼少期からここ上野で地域の医療貢献に従事し、たくさんの患者さんからの相談を応需してきました。</a:t>
            </a:r>
            <a:endParaRPr lang="en-US" altLang="ja-JP" dirty="0"/>
          </a:p>
          <a:p>
            <a:pPr marL="0" lvl="0" indent="0" algn="l" rtl="0">
              <a:spcBef>
                <a:spcPts val="0"/>
              </a:spcBef>
              <a:spcAft>
                <a:spcPts val="0"/>
              </a:spcAft>
              <a:buNone/>
            </a:pPr>
            <a:r>
              <a:rPr lang="ja-JP" altLang="en-US" dirty="0"/>
              <a:t>現在は第一線を退きましたが、その布石は現在も続いています。</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認知症って、病気なの？　治療可能なの？ 認知症の症状を学術的に分類してみましょう。</a:t>
            </a:r>
          </a:p>
        </p:txBody>
      </p:sp>
    </p:spTree>
    <p:extLst>
      <p:ext uri="{BB962C8B-B14F-4D97-AF65-F5344CB8AC3E}">
        <p14:creationId xmlns:p14="http://schemas.microsoft.com/office/powerpoint/2010/main" val="2878973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5ac354c8d2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5ac354c8d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a:extLst>
            <a:ext uri="{FF2B5EF4-FFF2-40B4-BE49-F238E27FC236}">
              <a16:creationId xmlns:a16="http://schemas.microsoft.com/office/drawing/2014/main" id="{3C50D281-230B-BDEF-F851-1969CE410CAB}"/>
            </a:ext>
          </a:extLst>
        </p:cNvPr>
        <p:cNvGrpSpPr/>
        <p:nvPr/>
      </p:nvGrpSpPr>
      <p:grpSpPr>
        <a:xfrm>
          <a:off x="0" y="0"/>
          <a:ext cx="0" cy="0"/>
          <a:chOff x="0" y="0"/>
          <a:chExt cx="0" cy="0"/>
        </a:xfrm>
      </p:grpSpPr>
      <p:sp>
        <p:nvSpPr>
          <p:cNvPr id="84" name="Google Shape;84;g35ac354c8d2_0_14:notes">
            <a:extLst>
              <a:ext uri="{FF2B5EF4-FFF2-40B4-BE49-F238E27FC236}">
                <a16:creationId xmlns:a16="http://schemas.microsoft.com/office/drawing/2014/main" id="{7795ADC0-F916-98C4-8481-9054D58BA5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ac354c8d2_0_14:notes">
            <a:extLst>
              <a:ext uri="{FF2B5EF4-FFF2-40B4-BE49-F238E27FC236}">
                <a16:creationId xmlns:a16="http://schemas.microsoft.com/office/drawing/2014/main" id="{AC23E829-968C-735E-72C2-187B7F8016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5818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ac354c8d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ac354c8d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5ac354c8d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5ac354c8d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対処療法と言われる問題症状を抑えるための薬です。ポイントを押さえて、服用することで問題行動を抑制できる可能性があります。</a:t>
            </a:r>
            <a:endParaRPr kumimoji="1" lang="en-US" altLang="ja-JP" dirty="0"/>
          </a:p>
          <a:p>
            <a:endParaRPr kumimoji="1" lang="ja-JP" altLang="en-US" dirty="0"/>
          </a:p>
        </p:txBody>
      </p:sp>
    </p:spTree>
    <p:extLst>
      <p:ext uri="{BB962C8B-B14F-4D97-AF65-F5344CB8AC3E}">
        <p14:creationId xmlns:p14="http://schemas.microsoft.com/office/powerpoint/2010/main" val="2713844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158750" indent="0">
              <a:buNone/>
            </a:pPr>
            <a:r>
              <a:rPr kumimoji="1" lang="ja-JP" altLang="en-US" dirty="0"/>
              <a:t>食事・運動・頭の体操・コミュニケーション・睡眠は、この施設の専門担当の方にお任せして、薬剤師がお勧めしたいのは</a:t>
            </a:r>
          </a:p>
        </p:txBody>
      </p:sp>
    </p:spTree>
    <p:extLst>
      <p:ext uri="{BB962C8B-B14F-4D97-AF65-F5344CB8AC3E}">
        <p14:creationId xmlns:p14="http://schemas.microsoft.com/office/powerpoint/2010/main" val="249725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jpeg"/><Relationship Id="rId7" Type="http://schemas.openxmlformats.org/officeDocument/2006/relationships/image" Target="../media/image33.png"/><Relationship Id="rId12"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6.jpeg"/><Relationship Id="rId5" Type="http://schemas.openxmlformats.org/officeDocument/2006/relationships/image" Target="../media/image31.png"/><Relationship Id="rId10" Type="http://schemas.openxmlformats.org/officeDocument/2006/relationships/image" Target="../media/image35.png"/><Relationship Id="rId4" Type="http://schemas.openxmlformats.org/officeDocument/2006/relationships/hyperlink" Target="https://www.jpn-geriat-soc.or.jp/info/topics/pdf/20170808_01.pdf#page=15" TargetMode="External"/><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slide" Target="slide7.xml"/><Relationship Id="rId4" Type="http://schemas.openxmlformats.org/officeDocument/2006/relationships/slide" Target="slide1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jpg"/><Relationship Id="rId11" Type="http://schemas.openxmlformats.org/officeDocument/2006/relationships/image" Target="../media/image19.jpg"/><Relationship Id="rId5" Type="http://schemas.openxmlformats.org/officeDocument/2006/relationships/image" Target="../media/image13.jpg"/><Relationship Id="rId10" Type="http://schemas.openxmlformats.org/officeDocument/2006/relationships/image" Target="../media/image18.jpg"/><Relationship Id="rId4" Type="http://schemas.openxmlformats.org/officeDocument/2006/relationships/image" Target="../media/image12.jpg"/><Relationship Id="rId9"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654204"/>
            <a:ext cx="8520600" cy="1778697"/>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ja" dirty="0"/>
              <a:t>カフェTAITO　</a:t>
            </a:r>
            <a:endParaRPr dirty="0"/>
          </a:p>
          <a:p>
            <a:pPr marL="0" lvl="0" indent="0" algn="l" rtl="0">
              <a:spcBef>
                <a:spcPts val="0"/>
              </a:spcBef>
              <a:spcAft>
                <a:spcPts val="0"/>
              </a:spcAft>
              <a:buNone/>
            </a:pPr>
            <a:r>
              <a:rPr lang="ja" dirty="0"/>
              <a:t>　　～ お薬について ～</a:t>
            </a:r>
            <a:endParaRPr dirty="0"/>
          </a:p>
        </p:txBody>
      </p:sp>
      <p:sp>
        <p:nvSpPr>
          <p:cNvPr id="55" name="Google Shape;55;p13"/>
          <p:cNvSpPr txBox="1">
            <a:spLocks noGrp="1"/>
          </p:cNvSpPr>
          <p:nvPr>
            <p:ph type="subTitle" idx="1"/>
          </p:nvPr>
        </p:nvSpPr>
        <p:spPr>
          <a:xfrm>
            <a:off x="311700" y="289090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ja" dirty="0"/>
              <a:t>たいとう包括支援センター</a:t>
            </a:r>
            <a:endParaRPr dirty="0"/>
          </a:p>
        </p:txBody>
      </p:sp>
      <p:sp>
        <p:nvSpPr>
          <p:cNvPr id="56" name="Google Shape;56;p13"/>
          <p:cNvSpPr txBox="1"/>
          <p:nvPr/>
        </p:nvSpPr>
        <p:spPr>
          <a:xfrm>
            <a:off x="4572000" y="3683501"/>
            <a:ext cx="4260300"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800" dirty="0">
                <a:solidFill>
                  <a:schemeClr val="dk2"/>
                </a:solidFill>
              </a:rPr>
              <a:t>令和7年</a:t>
            </a:r>
            <a:r>
              <a:rPr lang="en-US" altLang="ja" sz="1800" dirty="0">
                <a:solidFill>
                  <a:schemeClr val="dk2"/>
                </a:solidFill>
              </a:rPr>
              <a:t>9</a:t>
            </a:r>
            <a:r>
              <a:rPr lang="ja" sz="1800" dirty="0">
                <a:solidFill>
                  <a:schemeClr val="dk2"/>
                </a:solidFill>
              </a:rPr>
              <a:t>月1</a:t>
            </a:r>
            <a:r>
              <a:rPr lang="en-US" altLang="ja" sz="1800">
                <a:solidFill>
                  <a:schemeClr val="dk2"/>
                </a:solidFill>
              </a:rPr>
              <a:t>8</a:t>
            </a:r>
            <a:r>
              <a:rPr lang="ja" sz="1800">
                <a:solidFill>
                  <a:schemeClr val="dk2"/>
                </a:solidFill>
              </a:rPr>
              <a:t>日 </a:t>
            </a:r>
            <a:r>
              <a:rPr lang="ja" sz="1800" dirty="0">
                <a:solidFill>
                  <a:schemeClr val="dk2"/>
                </a:solidFill>
              </a:rPr>
              <a:t>(</a:t>
            </a:r>
            <a:r>
              <a:rPr lang="ja-JP" altLang="en-US" sz="1800" dirty="0">
                <a:solidFill>
                  <a:schemeClr val="dk2"/>
                </a:solidFill>
              </a:rPr>
              <a:t>木</a:t>
            </a:r>
            <a:r>
              <a:rPr lang="ja" sz="1800" dirty="0">
                <a:solidFill>
                  <a:schemeClr val="dk2"/>
                </a:solidFill>
              </a:rPr>
              <a:t>) 1</a:t>
            </a:r>
            <a:r>
              <a:rPr lang="en-US" altLang="ja" sz="1800" dirty="0">
                <a:solidFill>
                  <a:schemeClr val="dk2"/>
                </a:solidFill>
              </a:rPr>
              <a:t>4</a:t>
            </a:r>
            <a:r>
              <a:rPr lang="ja" sz="1800" dirty="0">
                <a:solidFill>
                  <a:schemeClr val="dk2"/>
                </a:solidFill>
              </a:rPr>
              <a:t>:</a:t>
            </a:r>
            <a:r>
              <a:rPr lang="en-US" altLang="ja" sz="1800" dirty="0">
                <a:solidFill>
                  <a:schemeClr val="dk2"/>
                </a:solidFill>
              </a:rPr>
              <a:t>0</a:t>
            </a:r>
            <a:r>
              <a:rPr lang="ja" sz="1800" dirty="0">
                <a:solidFill>
                  <a:schemeClr val="dk2"/>
                </a:solidFill>
              </a:rPr>
              <a:t>0 ～</a:t>
            </a:r>
            <a:r>
              <a:rPr lang="en-US" altLang="ja" sz="1800" dirty="0">
                <a:solidFill>
                  <a:schemeClr val="dk2"/>
                </a:solidFill>
              </a:rPr>
              <a:t>14:30</a:t>
            </a:r>
            <a:endParaRPr sz="1800" dirty="0">
              <a:solidFill>
                <a:schemeClr val="dk2"/>
              </a:solidFill>
            </a:endParaRPr>
          </a:p>
          <a:p>
            <a:pPr marL="0" lvl="0" indent="0" algn="l" rtl="0">
              <a:spcBef>
                <a:spcPts val="0"/>
              </a:spcBef>
              <a:spcAft>
                <a:spcPts val="0"/>
              </a:spcAft>
              <a:buNone/>
            </a:pPr>
            <a:endParaRPr lang="en-US" altLang="ja-JP" sz="1800" dirty="0">
              <a:solidFill>
                <a:schemeClr val="dk2"/>
              </a:solidFill>
            </a:endParaRPr>
          </a:p>
          <a:p>
            <a:pPr marL="0" lvl="0" indent="0" algn="l" rtl="0">
              <a:spcBef>
                <a:spcPts val="0"/>
              </a:spcBef>
              <a:spcAft>
                <a:spcPts val="0"/>
              </a:spcAft>
              <a:buNone/>
            </a:pPr>
            <a:r>
              <a:rPr lang="ja-JP" altLang="en-US" sz="1800" dirty="0">
                <a:solidFill>
                  <a:schemeClr val="dk2"/>
                </a:solidFill>
              </a:rPr>
              <a:t>　　　　　　　　薬剤師</a:t>
            </a:r>
            <a:r>
              <a:rPr lang="ja" sz="1800" dirty="0">
                <a:solidFill>
                  <a:schemeClr val="dk2"/>
                </a:solidFill>
              </a:rPr>
              <a:t>　清水 宏美</a:t>
            </a:r>
            <a:endParaRPr sz="1800" dirty="0">
              <a:solidFill>
                <a:schemeClr val="dk2"/>
              </a:solidFill>
            </a:endParaRPr>
          </a:p>
          <a:p>
            <a:pPr marL="0" lvl="0" indent="0" algn="l" rtl="0">
              <a:spcBef>
                <a:spcPts val="0"/>
              </a:spcBef>
              <a:spcAft>
                <a:spcPts val="0"/>
              </a:spcAft>
              <a:buNone/>
            </a:pPr>
            <a:endParaRPr sz="1800" dirty="0">
              <a:solidFill>
                <a:schemeClr val="dk2"/>
              </a:solidFill>
            </a:endParaRPr>
          </a:p>
        </p:txBody>
      </p:sp>
      <p:sp>
        <p:nvSpPr>
          <p:cNvPr id="57" name="Google Shape;57;p13"/>
          <p:cNvSpPr txBox="1"/>
          <p:nvPr/>
        </p:nvSpPr>
        <p:spPr>
          <a:xfrm>
            <a:off x="1964400" y="4504300"/>
            <a:ext cx="26076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認知症との共生を目指して | ファーマスタイル | m3.com">
            <a:extLst>
              <a:ext uri="{FF2B5EF4-FFF2-40B4-BE49-F238E27FC236}">
                <a16:creationId xmlns:a16="http://schemas.microsoft.com/office/drawing/2014/main" id="{EFAFFAAA-73DE-F002-4368-054D2308A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3" y="0"/>
            <a:ext cx="7913687"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722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9" name="Google Shape;89;p18"/>
          <p:cNvPicPr preferRelativeResize="0"/>
          <p:nvPr/>
        </p:nvPicPr>
        <p:blipFill>
          <a:blip r:embed="rId3">
            <a:alphaModFix/>
          </a:blip>
          <a:stretch>
            <a:fillRect/>
          </a:stretch>
        </p:blipFill>
        <p:spPr>
          <a:xfrm>
            <a:off x="423266" y="492369"/>
            <a:ext cx="7904918" cy="4396154"/>
          </a:xfrm>
          <a:prstGeom prst="rect">
            <a:avLst/>
          </a:prstGeom>
          <a:noFill/>
          <a:ln>
            <a:noFill/>
          </a:ln>
        </p:spPr>
      </p:pic>
      <p:pic>
        <p:nvPicPr>
          <p:cNvPr id="8" name="Picture 2" descr="腎臓の無料イラスト / イラストセンター">
            <a:extLst>
              <a:ext uri="{FF2B5EF4-FFF2-40B4-BE49-F238E27FC236}">
                <a16:creationId xmlns:a16="http://schemas.microsoft.com/office/drawing/2014/main" id="{C7D9FB62-88E8-D15F-4B67-AA02212E5D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28184" y="3521020"/>
            <a:ext cx="458156" cy="3436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肝臓イラストのフリー素材｜イラストイメージ">
            <a:extLst>
              <a:ext uri="{FF2B5EF4-FFF2-40B4-BE49-F238E27FC236}">
                <a16:creationId xmlns:a16="http://schemas.microsoft.com/office/drawing/2014/main" id="{02285468-6113-63AB-CBFB-C10E246F26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7117" y="2154050"/>
            <a:ext cx="343617" cy="343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腎臓の無料イラスト / イラストセンター">
            <a:extLst>
              <a:ext uri="{FF2B5EF4-FFF2-40B4-BE49-F238E27FC236}">
                <a16:creationId xmlns:a16="http://schemas.microsoft.com/office/drawing/2014/main" id="{320C859A-D022-8D1F-E75D-8E1912D85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28184" y="1505879"/>
            <a:ext cx="458156" cy="3436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肝臓イラストのフリー素材｜イラストイメージ">
            <a:extLst>
              <a:ext uri="{FF2B5EF4-FFF2-40B4-BE49-F238E27FC236}">
                <a16:creationId xmlns:a16="http://schemas.microsoft.com/office/drawing/2014/main" id="{9EDA3982-EDDE-AA18-53F4-65E0F4D806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5454" y="2837535"/>
            <a:ext cx="343617" cy="343617"/>
          </a:xfrm>
          <a:prstGeom prst="rect">
            <a:avLst/>
          </a:prstGeom>
          <a:noFill/>
          <a:extLst>
            <a:ext uri="{909E8E84-426E-40DD-AFC4-6F175D3DCCD1}">
              <a14:hiddenFill xmlns:a14="http://schemas.microsoft.com/office/drawing/2010/main">
                <a:solidFill>
                  <a:srgbClr val="FFFFFF"/>
                </a:solidFill>
              </a14:hiddenFill>
            </a:ext>
          </a:extLst>
        </p:spPr>
      </p:pic>
      <p:pic>
        <p:nvPicPr>
          <p:cNvPr id="22" name="図 21">
            <a:extLst>
              <a:ext uri="{FF2B5EF4-FFF2-40B4-BE49-F238E27FC236}">
                <a16:creationId xmlns:a16="http://schemas.microsoft.com/office/drawing/2014/main" id="{308BED6E-43CC-39E6-E55B-5D90448FECB8}"/>
              </a:ext>
            </a:extLst>
          </p:cNvPr>
          <p:cNvPicPr>
            <a:picLocks noChangeAspect="1"/>
          </p:cNvPicPr>
          <p:nvPr/>
        </p:nvPicPr>
        <p:blipFill>
          <a:blip r:embed="rId6"/>
          <a:stretch>
            <a:fillRect/>
          </a:stretch>
        </p:blipFill>
        <p:spPr>
          <a:xfrm>
            <a:off x="7541178" y="3501325"/>
            <a:ext cx="625097" cy="289615"/>
          </a:xfrm>
          <a:prstGeom prst="rect">
            <a:avLst/>
          </a:prstGeom>
        </p:spPr>
      </p:pic>
      <p:pic>
        <p:nvPicPr>
          <p:cNvPr id="24" name="図 23">
            <a:extLst>
              <a:ext uri="{FF2B5EF4-FFF2-40B4-BE49-F238E27FC236}">
                <a16:creationId xmlns:a16="http://schemas.microsoft.com/office/drawing/2014/main" id="{2756F0C3-B575-B438-A00E-9F0124D72098}"/>
              </a:ext>
            </a:extLst>
          </p:cNvPr>
          <p:cNvPicPr>
            <a:picLocks noChangeAspect="1"/>
          </p:cNvPicPr>
          <p:nvPr/>
        </p:nvPicPr>
        <p:blipFill>
          <a:blip r:embed="rId7"/>
          <a:stretch>
            <a:fillRect/>
          </a:stretch>
        </p:blipFill>
        <p:spPr>
          <a:xfrm>
            <a:off x="7541178" y="3105605"/>
            <a:ext cx="625097" cy="283609"/>
          </a:xfrm>
          <a:prstGeom prst="rect">
            <a:avLst/>
          </a:prstGeom>
        </p:spPr>
      </p:pic>
      <p:sp>
        <p:nvSpPr>
          <p:cNvPr id="20" name="テキスト ボックス 19">
            <a:extLst>
              <a:ext uri="{FF2B5EF4-FFF2-40B4-BE49-F238E27FC236}">
                <a16:creationId xmlns:a16="http://schemas.microsoft.com/office/drawing/2014/main" id="{8EBD15BF-0192-0193-B94E-54CED4FEC060}"/>
              </a:ext>
            </a:extLst>
          </p:cNvPr>
          <p:cNvSpPr txBox="1"/>
          <p:nvPr/>
        </p:nvSpPr>
        <p:spPr>
          <a:xfrm>
            <a:off x="4925086" y="1470816"/>
            <a:ext cx="3322143" cy="3025870"/>
          </a:xfrm>
          <a:prstGeom prst="rect">
            <a:avLst/>
          </a:prstGeom>
          <a:solidFill>
            <a:schemeClr val="accent5">
              <a:lumMod val="75000"/>
            </a:schemeClr>
          </a:solidFill>
        </p:spPr>
        <p:txBody>
          <a:bodyPr wrap="square" rtlCol="0">
            <a:spAutoFit/>
          </a:bodyPr>
          <a:lstStyle/>
          <a:p>
            <a:endParaRPr kumimoji="1" lang="ja-JP" altLang="en-US" dirty="0"/>
          </a:p>
        </p:txBody>
      </p:sp>
      <p:sp>
        <p:nvSpPr>
          <p:cNvPr id="2" name="テキスト ボックス 1">
            <a:extLst>
              <a:ext uri="{FF2B5EF4-FFF2-40B4-BE49-F238E27FC236}">
                <a16:creationId xmlns:a16="http://schemas.microsoft.com/office/drawing/2014/main" id="{6ABB566B-6371-3CB8-2744-7A6BF1ADF36A}"/>
              </a:ext>
            </a:extLst>
          </p:cNvPr>
          <p:cNvSpPr txBox="1"/>
          <p:nvPr/>
        </p:nvSpPr>
        <p:spPr>
          <a:xfrm>
            <a:off x="4925086" y="1485371"/>
            <a:ext cx="3223866" cy="646331"/>
          </a:xfrm>
          <a:prstGeom prst="rect">
            <a:avLst/>
          </a:prstGeom>
          <a:solidFill>
            <a:schemeClr val="accent6">
              <a:lumMod val="20000"/>
              <a:lumOff val="80000"/>
            </a:schemeClr>
          </a:solidFill>
          <a:ln>
            <a:solidFill>
              <a:schemeClr val="accent1">
                <a:shade val="15000"/>
              </a:schemeClr>
            </a:solidFill>
          </a:ln>
        </p:spPr>
        <p:txBody>
          <a:bodyPr wrap="square" rtlCol="0">
            <a:spAutoFit/>
          </a:bodyPr>
          <a:lstStyle/>
          <a:p>
            <a:r>
              <a:rPr kumimoji="1" lang="ja-JP" altLang="en-US" sz="900" dirty="0"/>
              <a:t>１日１回　</a:t>
            </a:r>
            <a:r>
              <a:rPr lang="ja-JP" altLang="en-US" sz="900" dirty="0"/>
              <a:t>中等度及び高度アルツハイマー型</a:t>
            </a:r>
            <a:endParaRPr lang="en-US" altLang="ja-JP" sz="900" dirty="0"/>
          </a:p>
          <a:p>
            <a:r>
              <a:rPr lang="ja-JP" altLang="en-US" sz="900" dirty="0"/>
              <a:t>心臓病、胃潰瘍、気管支喘息、パーキンソン病</a:t>
            </a:r>
            <a:endParaRPr lang="en-US" altLang="ja-JP" sz="900" dirty="0"/>
          </a:p>
          <a:p>
            <a:r>
              <a:rPr lang="ja-JP" altLang="en-US" sz="900" dirty="0"/>
              <a:t>、てんかん慎重投与　</a:t>
            </a:r>
            <a:endParaRPr lang="en-US" altLang="ja-JP" sz="900" dirty="0"/>
          </a:p>
          <a:p>
            <a:r>
              <a:rPr lang="ja-JP" altLang="en-US" sz="900" dirty="0"/>
              <a:t>かゆみ・発疹・胸の痛み・頭痛</a:t>
            </a:r>
            <a:endParaRPr kumimoji="1" lang="en-US" altLang="ja-JP" sz="900" dirty="0"/>
          </a:p>
        </p:txBody>
      </p:sp>
      <p:sp>
        <p:nvSpPr>
          <p:cNvPr id="5" name="テキスト ボックス 4">
            <a:extLst>
              <a:ext uri="{FF2B5EF4-FFF2-40B4-BE49-F238E27FC236}">
                <a16:creationId xmlns:a16="http://schemas.microsoft.com/office/drawing/2014/main" id="{F2C1CFAC-FA7B-2F23-FFFE-E58C1BB380DF}"/>
              </a:ext>
            </a:extLst>
          </p:cNvPr>
          <p:cNvSpPr txBox="1"/>
          <p:nvPr/>
        </p:nvSpPr>
        <p:spPr>
          <a:xfrm>
            <a:off x="4937991" y="3454955"/>
            <a:ext cx="3236773" cy="1000274"/>
          </a:xfrm>
          <a:prstGeom prst="rect">
            <a:avLst/>
          </a:prstGeom>
          <a:solidFill>
            <a:schemeClr val="accent2">
              <a:lumMod val="10000"/>
              <a:lumOff val="90000"/>
            </a:schemeClr>
          </a:solidFill>
          <a:ln>
            <a:solidFill>
              <a:schemeClr val="accent1">
                <a:shade val="15000"/>
              </a:schemeClr>
            </a:solidFill>
          </a:ln>
        </p:spPr>
        <p:txBody>
          <a:bodyPr wrap="square" rtlCol="0">
            <a:spAutoFit/>
          </a:bodyPr>
          <a:lstStyle/>
          <a:p>
            <a:r>
              <a:rPr lang="ja-JP" altLang="en-US" sz="900" dirty="0"/>
              <a:t>１日２回　中等度及び高度アルツハイマー型</a:t>
            </a:r>
            <a:endParaRPr lang="en-US" altLang="ja-JP" sz="900" dirty="0"/>
          </a:p>
          <a:p>
            <a:r>
              <a:rPr lang="ja-JP" altLang="en-US" sz="900" u="sng" dirty="0">
                <a:solidFill>
                  <a:srgbClr val="C00000"/>
                </a:solidFill>
              </a:rPr>
              <a:t>腎臓の悪い人は慎重投与</a:t>
            </a:r>
            <a:endParaRPr lang="en-US" altLang="ja-JP" sz="900" u="sng" dirty="0">
              <a:solidFill>
                <a:srgbClr val="C00000"/>
              </a:solidFill>
            </a:endParaRPr>
          </a:p>
          <a:p>
            <a:r>
              <a:rPr lang="ja-JP" altLang="en-US" sz="900" dirty="0"/>
              <a:t>めまい・便秘・意欲低下</a:t>
            </a:r>
            <a:endParaRPr kumimoji="1" lang="en-US" altLang="ja-JP" sz="900" dirty="0"/>
          </a:p>
          <a:p>
            <a:endParaRPr kumimoji="1" lang="en-US" altLang="ja-JP" sz="1600" dirty="0"/>
          </a:p>
          <a:p>
            <a:endParaRPr kumimoji="1" lang="en-US" altLang="ja-JP" sz="1600" dirty="0"/>
          </a:p>
        </p:txBody>
      </p:sp>
      <p:sp>
        <p:nvSpPr>
          <p:cNvPr id="3" name="テキスト ボックス 2">
            <a:extLst>
              <a:ext uri="{FF2B5EF4-FFF2-40B4-BE49-F238E27FC236}">
                <a16:creationId xmlns:a16="http://schemas.microsoft.com/office/drawing/2014/main" id="{12957455-9754-5DAE-AB18-2E03E974AE45}"/>
              </a:ext>
            </a:extLst>
          </p:cNvPr>
          <p:cNvSpPr txBox="1"/>
          <p:nvPr/>
        </p:nvSpPr>
        <p:spPr>
          <a:xfrm>
            <a:off x="4937991" y="2182615"/>
            <a:ext cx="3210961" cy="507831"/>
          </a:xfrm>
          <a:prstGeom prst="rect">
            <a:avLst/>
          </a:prstGeom>
          <a:solidFill>
            <a:schemeClr val="accent3">
              <a:lumMod val="20000"/>
              <a:lumOff val="80000"/>
            </a:schemeClr>
          </a:solidFill>
          <a:ln>
            <a:solidFill>
              <a:schemeClr val="accent1">
                <a:shade val="15000"/>
              </a:schemeClr>
            </a:solidFill>
          </a:ln>
        </p:spPr>
        <p:txBody>
          <a:bodyPr wrap="square" rtlCol="0">
            <a:spAutoFit/>
          </a:bodyPr>
          <a:lstStyle/>
          <a:p>
            <a:r>
              <a:rPr kumimoji="1" lang="ja-JP" altLang="en-US" sz="900" dirty="0"/>
              <a:t>１日１回　</a:t>
            </a:r>
            <a:r>
              <a:rPr lang="ja-JP" altLang="en-US" sz="900" dirty="0"/>
              <a:t>アルツハイマー型認知症、レビー小体型認知症　</a:t>
            </a:r>
            <a:r>
              <a:rPr lang="ja-JP" altLang="en-US" sz="900" dirty="0">
                <a:solidFill>
                  <a:srgbClr val="C00000"/>
                </a:solidFill>
              </a:rPr>
              <a:t>不整脈など⼼臓疾患には</a:t>
            </a:r>
            <a:r>
              <a:rPr lang="ja-JP" altLang="en-US" sz="900" u="sng" dirty="0">
                <a:solidFill>
                  <a:srgbClr val="C00000"/>
                </a:solidFill>
              </a:rPr>
              <a:t>使用不可　</a:t>
            </a:r>
            <a:endParaRPr lang="en-US" altLang="ja-JP" sz="900" u="sng" dirty="0">
              <a:solidFill>
                <a:srgbClr val="C00000"/>
              </a:solidFill>
            </a:endParaRPr>
          </a:p>
          <a:p>
            <a:r>
              <a:rPr lang="ja-JP" altLang="en-US" sz="900" dirty="0"/>
              <a:t>吐き気・嘔吐・⾷欲不振・下痢・興奮</a:t>
            </a:r>
            <a:endParaRPr lang="en-US" altLang="ja-JP" sz="900" dirty="0"/>
          </a:p>
        </p:txBody>
      </p:sp>
      <p:sp>
        <p:nvSpPr>
          <p:cNvPr id="4" name="テキスト ボックス 3">
            <a:extLst>
              <a:ext uri="{FF2B5EF4-FFF2-40B4-BE49-F238E27FC236}">
                <a16:creationId xmlns:a16="http://schemas.microsoft.com/office/drawing/2014/main" id="{69856518-764F-60C3-A324-D73DC3786B65}"/>
              </a:ext>
            </a:extLst>
          </p:cNvPr>
          <p:cNvSpPr txBox="1"/>
          <p:nvPr/>
        </p:nvSpPr>
        <p:spPr>
          <a:xfrm>
            <a:off x="4942409" y="2735462"/>
            <a:ext cx="3223866" cy="646331"/>
          </a:xfrm>
          <a:prstGeom prst="rect">
            <a:avLst/>
          </a:prstGeom>
          <a:solidFill>
            <a:schemeClr val="accent6">
              <a:lumMod val="20000"/>
              <a:lumOff val="80000"/>
            </a:schemeClr>
          </a:solidFill>
          <a:ln>
            <a:solidFill>
              <a:schemeClr val="accent1">
                <a:shade val="15000"/>
              </a:schemeClr>
            </a:solidFill>
          </a:ln>
        </p:spPr>
        <p:txBody>
          <a:bodyPr wrap="square" rtlCol="0">
            <a:spAutoFit/>
          </a:bodyPr>
          <a:lstStyle/>
          <a:p>
            <a:r>
              <a:rPr lang="ja-JP" altLang="en-US" sz="900" dirty="0"/>
              <a:t>１日２回　軽度及び中等度のアルツハイマー型型</a:t>
            </a:r>
            <a:endParaRPr lang="en-US" altLang="ja-JP" sz="900" dirty="0"/>
          </a:p>
          <a:p>
            <a:r>
              <a:rPr lang="ja-JP" altLang="en-US" sz="900" dirty="0"/>
              <a:t>心臓病、胃潰瘍、気管支喘息、パーキンソン病</a:t>
            </a:r>
            <a:endParaRPr lang="en-US" altLang="ja-JP" sz="900" dirty="0"/>
          </a:p>
          <a:p>
            <a:r>
              <a:rPr lang="ja-JP" altLang="en-US" sz="900" dirty="0"/>
              <a:t>、てんかん慎重投与　</a:t>
            </a:r>
            <a:endParaRPr lang="en-US" altLang="ja-JP" sz="900" dirty="0"/>
          </a:p>
          <a:p>
            <a:r>
              <a:rPr lang="ja-JP" altLang="en-US" sz="900" dirty="0"/>
              <a:t>吐き気・嘔吐</a:t>
            </a:r>
            <a:endParaRPr kumimoji="1" lang="ja-JP" alt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P spid="5" grpId="0" animBg="1"/>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pic>
        <p:nvPicPr>
          <p:cNvPr id="94" name="Google Shape;94;p19"/>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a:extLst>
            <a:ext uri="{FF2B5EF4-FFF2-40B4-BE49-F238E27FC236}">
              <a16:creationId xmlns:a16="http://schemas.microsoft.com/office/drawing/2014/main" id="{B79610FC-E740-4A87-24F8-6672A996621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5EC930C-E6CC-E8C6-9B87-3C3B97F40113}"/>
              </a:ext>
            </a:extLst>
          </p:cNvPr>
          <p:cNvSpPr>
            <a:spLocks noGrp="1"/>
          </p:cNvSpPr>
          <p:nvPr>
            <p:ph type="title"/>
          </p:nvPr>
        </p:nvSpPr>
        <p:spPr>
          <a:xfrm>
            <a:off x="262662" y="5972"/>
            <a:ext cx="8520600" cy="674193"/>
          </a:xfrm>
        </p:spPr>
        <p:txBody>
          <a:bodyPr>
            <a:normAutofit/>
          </a:bodyPr>
          <a:lstStyle/>
          <a:p>
            <a:r>
              <a:rPr kumimoji="1" lang="ja-JP" altLang="en-US" sz="3200" u="sng" dirty="0"/>
              <a:t>認知症の症状</a:t>
            </a:r>
          </a:p>
        </p:txBody>
      </p:sp>
      <p:sp>
        <p:nvSpPr>
          <p:cNvPr id="3" name="テキスト ボックス 2">
            <a:extLst>
              <a:ext uri="{FF2B5EF4-FFF2-40B4-BE49-F238E27FC236}">
                <a16:creationId xmlns:a16="http://schemas.microsoft.com/office/drawing/2014/main" id="{33470CF7-C81F-9FBC-6BFE-4740CD1CD496}"/>
              </a:ext>
            </a:extLst>
          </p:cNvPr>
          <p:cNvSpPr txBox="1"/>
          <p:nvPr/>
        </p:nvSpPr>
        <p:spPr>
          <a:xfrm>
            <a:off x="399639" y="596101"/>
            <a:ext cx="1114408" cy="369332"/>
          </a:xfrm>
          <a:prstGeom prst="rect">
            <a:avLst/>
          </a:prstGeom>
          <a:solidFill>
            <a:srgbClr val="FF0000"/>
          </a:solidFill>
          <a:ln w="31750" cap="rnd">
            <a:solidFill>
              <a:srgbClr val="FF0000"/>
            </a:solidFill>
            <a:extLst>
              <a:ext uri="{C807C97D-BFC1-408E-A445-0C87EB9F89A2}">
                <ask:lineSketchStyleProps xmlns:ask="http://schemas.microsoft.com/office/drawing/2018/sketchyshapes" sd="1219033472">
                  <a:custGeom>
                    <a:avLst/>
                    <a:gdLst>
                      <a:gd name="connsiteX0" fmla="*/ 0 w 1005403"/>
                      <a:gd name="connsiteY0" fmla="*/ 0 h 338554"/>
                      <a:gd name="connsiteX1" fmla="*/ 1005403 w 1005403"/>
                      <a:gd name="connsiteY1" fmla="*/ 0 h 338554"/>
                      <a:gd name="connsiteX2" fmla="*/ 1005403 w 1005403"/>
                      <a:gd name="connsiteY2" fmla="*/ 338554 h 338554"/>
                      <a:gd name="connsiteX3" fmla="*/ 0 w 1005403"/>
                      <a:gd name="connsiteY3" fmla="*/ 338554 h 338554"/>
                      <a:gd name="connsiteX4" fmla="*/ 0 w 1005403"/>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403" h="338554" extrusionOk="0">
                        <a:moveTo>
                          <a:pt x="0" y="0"/>
                        </a:moveTo>
                        <a:cubicBezTo>
                          <a:pt x="361699" y="33468"/>
                          <a:pt x="621479" y="-927"/>
                          <a:pt x="1005403" y="0"/>
                        </a:cubicBezTo>
                        <a:cubicBezTo>
                          <a:pt x="1032686" y="165523"/>
                          <a:pt x="1003252" y="184246"/>
                          <a:pt x="1005403" y="338554"/>
                        </a:cubicBezTo>
                        <a:cubicBezTo>
                          <a:pt x="851772" y="379384"/>
                          <a:pt x="193411" y="347473"/>
                          <a:pt x="0" y="338554"/>
                        </a:cubicBezTo>
                        <a:cubicBezTo>
                          <a:pt x="-5108" y="236680"/>
                          <a:pt x="-2657" y="126707"/>
                          <a:pt x="0" y="0"/>
                        </a:cubicBezTo>
                        <a:close/>
                      </a:path>
                    </a:pathLst>
                  </a:custGeom>
                  <ask:type>
                    <ask:lineSketchNone/>
                  </ask:type>
                </ask:lineSketchStyleProps>
              </a:ext>
            </a:extLst>
          </a:ln>
        </p:spPr>
        <p:txBody>
          <a:bodyPr wrap="none" rtlCol="0">
            <a:spAutoFit/>
          </a:bodyPr>
          <a:lstStyle/>
          <a:p>
            <a:r>
              <a:rPr kumimoji="1" lang="ja-JP" altLang="en-US" sz="1800" b="1" dirty="0">
                <a:solidFill>
                  <a:schemeClr val="bg1">
                    <a:lumMod val="95000"/>
                  </a:schemeClr>
                </a:solidFill>
              </a:rPr>
              <a:t>中核症状</a:t>
            </a:r>
          </a:p>
        </p:txBody>
      </p:sp>
      <p:sp>
        <p:nvSpPr>
          <p:cNvPr id="4" name="テキスト ボックス 3">
            <a:extLst>
              <a:ext uri="{FF2B5EF4-FFF2-40B4-BE49-F238E27FC236}">
                <a16:creationId xmlns:a16="http://schemas.microsoft.com/office/drawing/2014/main" id="{F4393336-F9AD-9775-3C6A-BB55D8056B85}"/>
              </a:ext>
            </a:extLst>
          </p:cNvPr>
          <p:cNvSpPr txBox="1"/>
          <p:nvPr/>
        </p:nvSpPr>
        <p:spPr>
          <a:xfrm>
            <a:off x="360738" y="2682449"/>
            <a:ext cx="3206327" cy="369332"/>
          </a:xfrm>
          <a:prstGeom prst="rect">
            <a:avLst/>
          </a:prstGeom>
          <a:solidFill>
            <a:srgbClr val="00B050"/>
          </a:solidFill>
          <a:ln w="31750" cap="rnd">
            <a:solidFill>
              <a:srgbClr val="00B050"/>
            </a:solidFill>
          </a:ln>
        </p:spPr>
        <p:txBody>
          <a:bodyPr wrap="none" rtlCol="0">
            <a:spAutoFit/>
          </a:bodyPr>
          <a:lstStyle/>
          <a:p>
            <a:r>
              <a:rPr kumimoji="1" lang="ja-JP" altLang="en-US" sz="1800" b="1" dirty="0">
                <a:solidFill>
                  <a:schemeClr val="bg1"/>
                </a:solidFill>
              </a:rPr>
              <a:t>周辺症状（行動・心理症状）</a:t>
            </a:r>
          </a:p>
        </p:txBody>
      </p:sp>
      <p:grpSp>
        <p:nvGrpSpPr>
          <p:cNvPr id="23" name="グループ化 22">
            <a:extLst>
              <a:ext uri="{FF2B5EF4-FFF2-40B4-BE49-F238E27FC236}">
                <a16:creationId xmlns:a16="http://schemas.microsoft.com/office/drawing/2014/main" id="{FBCB3143-095D-C623-5AF0-A5A5A8FD7B13}"/>
              </a:ext>
            </a:extLst>
          </p:cNvPr>
          <p:cNvGrpSpPr/>
          <p:nvPr/>
        </p:nvGrpSpPr>
        <p:grpSpPr>
          <a:xfrm>
            <a:off x="285509" y="1056401"/>
            <a:ext cx="6240694" cy="1515349"/>
            <a:chOff x="518152" y="1039956"/>
            <a:chExt cx="6240694" cy="1515349"/>
          </a:xfrm>
        </p:grpSpPr>
        <p:sp>
          <p:nvSpPr>
            <p:cNvPr id="8" name="テキスト ボックス 7">
              <a:extLst>
                <a:ext uri="{FF2B5EF4-FFF2-40B4-BE49-F238E27FC236}">
                  <a16:creationId xmlns:a16="http://schemas.microsoft.com/office/drawing/2014/main" id="{77468D36-EEA0-FC0A-3642-F8AB4EA6B929}"/>
                </a:ext>
              </a:extLst>
            </p:cNvPr>
            <p:cNvSpPr txBox="1"/>
            <p:nvPr/>
          </p:nvSpPr>
          <p:spPr>
            <a:xfrm>
              <a:off x="518153" y="1039956"/>
              <a:ext cx="5775407" cy="307777"/>
            </a:xfrm>
            <a:prstGeom prst="rect">
              <a:avLst/>
            </a:prstGeom>
            <a:noFill/>
          </p:spPr>
          <p:txBody>
            <a:bodyPr wrap="square" rtlCol="0">
              <a:spAutoFit/>
            </a:bodyPr>
            <a:lstStyle/>
            <a:p>
              <a:r>
                <a:rPr kumimoji="1" lang="ja-JP" altLang="en-US" dirty="0"/>
                <a:t>・</a:t>
              </a:r>
              <a:r>
                <a:rPr kumimoji="1" lang="ja-JP" altLang="en-US" sz="1200" b="1" dirty="0"/>
                <a:t>記憶障害　</a:t>
              </a:r>
              <a:r>
                <a:rPr kumimoji="1" lang="ja-JP" altLang="en-US" sz="1200" dirty="0"/>
                <a:t>　           ：最近の出来事を忘れる。同じ話を繰り返す。</a:t>
              </a:r>
            </a:p>
          </p:txBody>
        </p:sp>
        <p:sp>
          <p:nvSpPr>
            <p:cNvPr id="9" name="テキスト ボックス 8">
              <a:extLst>
                <a:ext uri="{FF2B5EF4-FFF2-40B4-BE49-F238E27FC236}">
                  <a16:creationId xmlns:a16="http://schemas.microsoft.com/office/drawing/2014/main" id="{DD3EE204-EAA0-E0AB-A207-B7A2666623AD}"/>
                </a:ext>
              </a:extLst>
            </p:cNvPr>
            <p:cNvSpPr txBox="1"/>
            <p:nvPr/>
          </p:nvSpPr>
          <p:spPr>
            <a:xfrm>
              <a:off x="518153" y="1347431"/>
              <a:ext cx="5775407" cy="307777"/>
            </a:xfrm>
            <a:prstGeom prst="rect">
              <a:avLst/>
            </a:prstGeom>
            <a:noFill/>
          </p:spPr>
          <p:txBody>
            <a:bodyPr wrap="square" rtlCol="0">
              <a:spAutoFit/>
            </a:bodyPr>
            <a:lstStyle/>
            <a:p>
              <a:r>
                <a:rPr kumimoji="1" lang="ja-JP" altLang="en-US" dirty="0"/>
                <a:t>・</a:t>
              </a:r>
              <a:r>
                <a:rPr kumimoji="1" lang="ja-JP" altLang="en-US" sz="1200" b="1" dirty="0"/>
                <a:t>見当・見識障害　</a:t>
              </a:r>
              <a:r>
                <a:rPr kumimoji="1" lang="ja-JP" altLang="en-US" sz="1200" dirty="0"/>
                <a:t>　：時間や場所が分らなくなる</a:t>
              </a:r>
            </a:p>
          </p:txBody>
        </p:sp>
        <p:sp>
          <p:nvSpPr>
            <p:cNvPr id="10" name="テキスト ボックス 9">
              <a:extLst>
                <a:ext uri="{FF2B5EF4-FFF2-40B4-BE49-F238E27FC236}">
                  <a16:creationId xmlns:a16="http://schemas.microsoft.com/office/drawing/2014/main" id="{6FAAFAAF-9DE2-2DC0-B8A4-FA036826506B}"/>
                </a:ext>
              </a:extLst>
            </p:cNvPr>
            <p:cNvSpPr txBox="1"/>
            <p:nvPr/>
          </p:nvSpPr>
          <p:spPr>
            <a:xfrm>
              <a:off x="518152" y="1660316"/>
              <a:ext cx="5775407" cy="307777"/>
            </a:xfrm>
            <a:prstGeom prst="rect">
              <a:avLst/>
            </a:prstGeom>
            <a:noFill/>
          </p:spPr>
          <p:txBody>
            <a:bodyPr wrap="square" rtlCol="0">
              <a:spAutoFit/>
            </a:bodyPr>
            <a:lstStyle/>
            <a:p>
              <a:r>
                <a:rPr kumimoji="1" lang="ja-JP" altLang="en-US" dirty="0"/>
                <a:t>・</a:t>
              </a:r>
              <a:r>
                <a:rPr kumimoji="1" lang="ja-JP" altLang="en-US" sz="1200" b="1" dirty="0"/>
                <a:t>理解・判断力の低下</a:t>
              </a:r>
              <a:r>
                <a:rPr kumimoji="1" lang="ja-JP" altLang="en-US" sz="1200" dirty="0"/>
                <a:t>：計算や買い物が難しくなる</a:t>
              </a:r>
            </a:p>
          </p:txBody>
        </p:sp>
        <p:sp>
          <p:nvSpPr>
            <p:cNvPr id="12" name="テキスト ボックス 11">
              <a:extLst>
                <a:ext uri="{FF2B5EF4-FFF2-40B4-BE49-F238E27FC236}">
                  <a16:creationId xmlns:a16="http://schemas.microsoft.com/office/drawing/2014/main" id="{0C18D916-6230-C7D0-BF83-A3D59562C612}"/>
                </a:ext>
              </a:extLst>
            </p:cNvPr>
            <p:cNvSpPr txBox="1"/>
            <p:nvPr/>
          </p:nvSpPr>
          <p:spPr>
            <a:xfrm>
              <a:off x="518152" y="1953922"/>
              <a:ext cx="6240694" cy="307777"/>
            </a:xfrm>
            <a:prstGeom prst="rect">
              <a:avLst/>
            </a:prstGeom>
            <a:noFill/>
          </p:spPr>
          <p:txBody>
            <a:bodyPr wrap="square" rtlCol="0">
              <a:spAutoFit/>
            </a:bodyPr>
            <a:lstStyle/>
            <a:p>
              <a:r>
                <a:rPr kumimoji="1" lang="ja-JP" altLang="en-US" dirty="0"/>
                <a:t>・</a:t>
              </a:r>
              <a:r>
                <a:rPr kumimoji="1" lang="ja-JP" altLang="en-US" sz="1200" b="1" dirty="0"/>
                <a:t>実行機能障害</a:t>
              </a:r>
              <a:r>
                <a:rPr kumimoji="1" lang="ja-JP" altLang="en-US" sz="1200" dirty="0"/>
                <a:t>　       ：計画を立てる、複数の作業を同時に行うことが困難になる</a:t>
              </a:r>
            </a:p>
          </p:txBody>
        </p:sp>
        <p:sp>
          <p:nvSpPr>
            <p:cNvPr id="13" name="テキスト ボックス 12">
              <a:extLst>
                <a:ext uri="{FF2B5EF4-FFF2-40B4-BE49-F238E27FC236}">
                  <a16:creationId xmlns:a16="http://schemas.microsoft.com/office/drawing/2014/main" id="{ED7D4109-B6F2-8FC3-E16A-B6FB48A54CA6}"/>
                </a:ext>
              </a:extLst>
            </p:cNvPr>
            <p:cNvSpPr txBox="1"/>
            <p:nvPr/>
          </p:nvSpPr>
          <p:spPr>
            <a:xfrm>
              <a:off x="518152" y="2247528"/>
              <a:ext cx="5775407" cy="307777"/>
            </a:xfrm>
            <a:prstGeom prst="rect">
              <a:avLst/>
            </a:prstGeom>
            <a:noFill/>
          </p:spPr>
          <p:txBody>
            <a:bodyPr wrap="square" rtlCol="0">
              <a:spAutoFit/>
            </a:bodyPr>
            <a:lstStyle/>
            <a:p>
              <a:r>
                <a:rPr kumimoji="1" lang="ja-JP" altLang="en-US" dirty="0"/>
                <a:t>・</a:t>
              </a:r>
              <a:r>
                <a:rPr kumimoji="1" lang="ja-JP" altLang="en-US" sz="1200" b="1" dirty="0"/>
                <a:t>失語・失認・失行</a:t>
              </a:r>
              <a:r>
                <a:rPr kumimoji="1" lang="ja-JP" altLang="en-US" sz="1200" dirty="0"/>
                <a:t>　：言葉が出てこなくなる。ものの使い方が分らなくなる</a:t>
              </a:r>
            </a:p>
          </p:txBody>
        </p:sp>
      </p:grpSp>
      <p:grpSp>
        <p:nvGrpSpPr>
          <p:cNvPr id="22" name="グループ化 21">
            <a:extLst>
              <a:ext uri="{FF2B5EF4-FFF2-40B4-BE49-F238E27FC236}">
                <a16:creationId xmlns:a16="http://schemas.microsoft.com/office/drawing/2014/main" id="{9C737277-924C-C05D-9059-26B0D2F7FF70}"/>
              </a:ext>
            </a:extLst>
          </p:cNvPr>
          <p:cNvGrpSpPr/>
          <p:nvPr/>
        </p:nvGrpSpPr>
        <p:grpSpPr>
          <a:xfrm>
            <a:off x="262662" y="3153459"/>
            <a:ext cx="5775408" cy="1668997"/>
            <a:chOff x="518153" y="3128104"/>
            <a:chExt cx="5775408" cy="1668997"/>
          </a:xfrm>
        </p:grpSpPr>
        <p:sp>
          <p:nvSpPr>
            <p:cNvPr id="15" name="テキスト ボックス 14">
              <a:extLst>
                <a:ext uri="{FF2B5EF4-FFF2-40B4-BE49-F238E27FC236}">
                  <a16:creationId xmlns:a16="http://schemas.microsoft.com/office/drawing/2014/main" id="{80FEDFB5-B041-4B1E-6059-55424AB4E62D}"/>
                </a:ext>
              </a:extLst>
            </p:cNvPr>
            <p:cNvSpPr txBox="1"/>
            <p:nvPr/>
          </p:nvSpPr>
          <p:spPr>
            <a:xfrm>
              <a:off x="518154" y="3128104"/>
              <a:ext cx="5775407" cy="307777"/>
            </a:xfrm>
            <a:prstGeom prst="rect">
              <a:avLst/>
            </a:prstGeom>
            <a:noFill/>
          </p:spPr>
          <p:txBody>
            <a:bodyPr wrap="square" rtlCol="0">
              <a:spAutoFit/>
            </a:bodyPr>
            <a:lstStyle/>
            <a:p>
              <a:r>
                <a:rPr kumimoji="1" lang="ja-JP" altLang="en-US" dirty="0"/>
                <a:t>・</a:t>
              </a:r>
              <a:r>
                <a:rPr kumimoji="1" lang="ja-JP" altLang="en-US" sz="1200" b="1" dirty="0"/>
                <a:t>不安・抑うつ     　 ：</a:t>
              </a:r>
              <a:r>
                <a:rPr kumimoji="1" lang="ja-JP" altLang="en-US" sz="1200" dirty="0"/>
                <a:t>気分が落ち込む、意欲が低下する</a:t>
              </a:r>
            </a:p>
          </p:txBody>
        </p:sp>
        <p:sp>
          <p:nvSpPr>
            <p:cNvPr id="16" name="テキスト ボックス 15">
              <a:extLst>
                <a:ext uri="{FF2B5EF4-FFF2-40B4-BE49-F238E27FC236}">
                  <a16:creationId xmlns:a16="http://schemas.microsoft.com/office/drawing/2014/main" id="{D01D6EB0-F4A6-9B35-7900-10A207237F56}"/>
                </a:ext>
              </a:extLst>
            </p:cNvPr>
            <p:cNvSpPr txBox="1"/>
            <p:nvPr/>
          </p:nvSpPr>
          <p:spPr>
            <a:xfrm>
              <a:off x="518153" y="3391401"/>
              <a:ext cx="5775407" cy="307777"/>
            </a:xfrm>
            <a:prstGeom prst="rect">
              <a:avLst/>
            </a:prstGeom>
            <a:noFill/>
          </p:spPr>
          <p:txBody>
            <a:bodyPr wrap="square" rtlCol="0">
              <a:spAutoFit/>
            </a:bodyPr>
            <a:lstStyle/>
            <a:p>
              <a:r>
                <a:rPr kumimoji="1" lang="ja-JP" altLang="en-US" dirty="0"/>
                <a:t>・</a:t>
              </a:r>
              <a:r>
                <a:rPr kumimoji="1" lang="ja-JP" altLang="en-US" sz="1200" b="1" dirty="0"/>
                <a:t>徘徊                  　  ：</a:t>
              </a:r>
              <a:r>
                <a:rPr kumimoji="1" lang="ja-JP" altLang="en-US" sz="1200" dirty="0"/>
                <a:t>目的無く歩き回る</a:t>
              </a:r>
            </a:p>
          </p:txBody>
        </p:sp>
        <p:sp>
          <p:nvSpPr>
            <p:cNvPr id="17" name="テキスト ボックス 16">
              <a:extLst>
                <a:ext uri="{FF2B5EF4-FFF2-40B4-BE49-F238E27FC236}">
                  <a16:creationId xmlns:a16="http://schemas.microsoft.com/office/drawing/2014/main" id="{2D3B1A31-EDA5-DBED-5E95-2C4341927E14}"/>
                </a:ext>
              </a:extLst>
            </p:cNvPr>
            <p:cNvSpPr txBox="1"/>
            <p:nvPr/>
          </p:nvSpPr>
          <p:spPr>
            <a:xfrm>
              <a:off x="518153" y="3671677"/>
              <a:ext cx="5775407" cy="307777"/>
            </a:xfrm>
            <a:prstGeom prst="rect">
              <a:avLst/>
            </a:prstGeom>
            <a:noFill/>
          </p:spPr>
          <p:txBody>
            <a:bodyPr wrap="square" rtlCol="0">
              <a:spAutoFit/>
            </a:bodyPr>
            <a:lstStyle/>
            <a:p>
              <a:r>
                <a:rPr kumimoji="1" lang="ja-JP" altLang="en-US" dirty="0"/>
                <a:t>・</a:t>
              </a:r>
              <a:r>
                <a:rPr kumimoji="1" lang="ja-JP" altLang="en-US" sz="1200" b="1" dirty="0"/>
                <a:t>物盗られ妄想     　 ：</a:t>
              </a:r>
              <a:r>
                <a:rPr kumimoji="1" lang="ja-JP" altLang="en-US" sz="1200" dirty="0"/>
                <a:t>ものを盗まれたと思い込む</a:t>
              </a:r>
            </a:p>
          </p:txBody>
        </p:sp>
        <p:sp>
          <p:nvSpPr>
            <p:cNvPr id="18" name="テキスト ボックス 17">
              <a:extLst>
                <a:ext uri="{FF2B5EF4-FFF2-40B4-BE49-F238E27FC236}">
                  <a16:creationId xmlns:a16="http://schemas.microsoft.com/office/drawing/2014/main" id="{703C57B2-1B70-557B-F0DF-AC596A2BD7F6}"/>
                </a:ext>
              </a:extLst>
            </p:cNvPr>
            <p:cNvSpPr txBox="1"/>
            <p:nvPr/>
          </p:nvSpPr>
          <p:spPr>
            <a:xfrm>
              <a:off x="518153" y="3927709"/>
              <a:ext cx="5775407" cy="307777"/>
            </a:xfrm>
            <a:prstGeom prst="rect">
              <a:avLst/>
            </a:prstGeom>
            <a:noFill/>
          </p:spPr>
          <p:txBody>
            <a:bodyPr wrap="square" rtlCol="0">
              <a:spAutoFit/>
            </a:bodyPr>
            <a:lstStyle/>
            <a:p>
              <a:r>
                <a:rPr kumimoji="1" lang="ja-JP" altLang="en-US" dirty="0"/>
                <a:t>・</a:t>
              </a:r>
              <a:r>
                <a:rPr kumimoji="1" lang="ja-JP" altLang="en-US" sz="1200" b="1" dirty="0"/>
                <a:t>幻覚・幻想      </a:t>
              </a:r>
              <a:r>
                <a:rPr kumimoji="1" lang="ja-JP" altLang="en-US" sz="1200" dirty="0"/>
                <a:t>　　：実際にないものが見える、聞こえる</a:t>
              </a:r>
            </a:p>
          </p:txBody>
        </p:sp>
        <p:sp>
          <p:nvSpPr>
            <p:cNvPr id="19" name="テキスト ボックス 18">
              <a:extLst>
                <a:ext uri="{FF2B5EF4-FFF2-40B4-BE49-F238E27FC236}">
                  <a16:creationId xmlns:a16="http://schemas.microsoft.com/office/drawing/2014/main" id="{A925D34E-6C05-19E1-4100-4DACCFE700B6}"/>
                </a:ext>
              </a:extLst>
            </p:cNvPr>
            <p:cNvSpPr txBox="1"/>
            <p:nvPr/>
          </p:nvSpPr>
          <p:spPr>
            <a:xfrm>
              <a:off x="518153" y="4217046"/>
              <a:ext cx="5775407" cy="307777"/>
            </a:xfrm>
            <a:prstGeom prst="rect">
              <a:avLst/>
            </a:prstGeom>
            <a:noFill/>
            <a:ln cap="rnd">
              <a:noFill/>
            </a:ln>
          </p:spPr>
          <p:txBody>
            <a:bodyPr wrap="square" rtlCol="0">
              <a:spAutoFit/>
            </a:bodyPr>
            <a:lstStyle/>
            <a:p>
              <a:r>
                <a:rPr kumimoji="1" lang="ja-JP" altLang="en-US" dirty="0"/>
                <a:t>・</a:t>
              </a:r>
              <a:r>
                <a:rPr kumimoji="1" lang="ja-JP" altLang="en-US" sz="1200" b="1" dirty="0"/>
                <a:t>暴力・暴言</a:t>
              </a:r>
              <a:r>
                <a:rPr kumimoji="1" lang="ja-JP" altLang="en-US" sz="1200" dirty="0"/>
                <a:t>　  　    ：攻撃的になる</a:t>
              </a:r>
            </a:p>
          </p:txBody>
        </p:sp>
        <p:sp>
          <p:nvSpPr>
            <p:cNvPr id="20" name="テキスト ボックス 19">
              <a:extLst>
                <a:ext uri="{FF2B5EF4-FFF2-40B4-BE49-F238E27FC236}">
                  <a16:creationId xmlns:a16="http://schemas.microsoft.com/office/drawing/2014/main" id="{E148A672-1CB3-8E6E-E723-26C95901AD4B}"/>
                </a:ext>
              </a:extLst>
            </p:cNvPr>
            <p:cNvSpPr txBox="1"/>
            <p:nvPr/>
          </p:nvSpPr>
          <p:spPr>
            <a:xfrm>
              <a:off x="518153" y="4489324"/>
              <a:ext cx="5775407" cy="307777"/>
            </a:xfrm>
            <a:prstGeom prst="rect">
              <a:avLst/>
            </a:prstGeom>
            <a:noFill/>
          </p:spPr>
          <p:txBody>
            <a:bodyPr wrap="square" rtlCol="0">
              <a:spAutoFit/>
            </a:bodyPr>
            <a:lstStyle/>
            <a:p>
              <a:r>
                <a:rPr kumimoji="1" lang="ja-JP" altLang="en-US" dirty="0"/>
                <a:t>・</a:t>
              </a:r>
              <a:r>
                <a:rPr kumimoji="1" lang="ja-JP" altLang="en-US" sz="1200" b="1" dirty="0"/>
                <a:t>睡眠障害</a:t>
              </a:r>
              <a:r>
                <a:rPr kumimoji="1" lang="ja-JP" altLang="en-US" sz="1200" dirty="0"/>
                <a:t>　      　    ：昼夜逆転する</a:t>
              </a:r>
            </a:p>
          </p:txBody>
        </p:sp>
      </p:grpSp>
      <p:sp>
        <p:nvSpPr>
          <p:cNvPr id="24" name="右中かっこ 23">
            <a:extLst>
              <a:ext uri="{FF2B5EF4-FFF2-40B4-BE49-F238E27FC236}">
                <a16:creationId xmlns:a16="http://schemas.microsoft.com/office/drawing/2014/main" id="{4D4E483C-1092-B848-0A34-3ED395C91928}"/>
              </a:ext>
            </a:extLst>
          </p:cNvPr>
          <p:cNvSpPr/>
          <p:nvPr/>
        </p:nvSpPr>
        <p:spPr>
          <a:xfrm>
            <a:off x="6060916" y="1009136"/>
            <a:ext cx="465287" cy="160631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6" name="右中かっこ 25">
            <a:extLst>
              <a:ext uri="{FF2B5EF4-FFF2-40B4-BE49-F238E27FC236}">
                <a16:creationId xmlns:a16="http://schemas.microsoft.com/office/drawing/2014/main" id="{1A774B1A-71F7-3120-0730-25AB92DFC074}"/>
              </a:ext>
            </a:extLst>
          </p:cNvPr>
          <p:cNvSpPr/>
          <p:nvPr/>
        </p:nvSpPr>
        <p:spPr>
          <a:xfrm>
            <a:off x="6060916" y="3124550"/>
            <a:ext cx="465287" cy="160631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7ACE2495-E0BF-9CC8-3B86-FEBD7D310624}"/>
              </a:ext>
            </a:extLst>
          </p:cNvPr>
          <p:cNvSpPr txBox="1"/>
          <p:nvPr/>
        </p:nvSpPr>
        <p:spPr>
          <a:xfrm>
            <a:off x="7096357" y="1009136"/>
            <a:ext cx="1238133" cy="1138773"/>
          </a:xfrm>
          <a:prstGeom prst="rect">
            <a:avLst/>
          </a:prstGeom>
          <a:noFill/>
          <a:scene3d>
            <a:camera prst="orthographicFront"/>
            <a:lightRig rig="threePt" dir="t"/>
          </a:scene3d>
          <a:sp3d>
            <a:bevelT/>
          </a:sp3d>
        </p:spPr>
        <p:txBody>
          <a:bodyPr wrap="square" rtlCol="0">
            <a:spAutoFit/>
          </a:bodyPr>
          <a:lstStyle/>
          <a:p>
            <a:r>
              <a:rPr kumimoji="1" lang="ja-JP" altLang="en-US" sz="1200" dirty="0"/>
              <a:t>脳の</a:t>
            </a:r>
            <a:r>
              <a:rPr kumimoji="1" lang="ja-JP" altLang="en-US" sz="1200" u="sng" dirty="0"/>
              <a:t>機能低下</a:t>
            </a:r>
            <a:endParaRPr kumimoji="1" lang="en-US" altLang="ja-JP" sz="1200" u="sng" dirty="0"/>
          </a:p>
          <a:p>
            <a:r>
              <a:rPr kumimoji="1" lang="ja-JP" altLang="en-US" sz="1200" dirty="0"/>
              <a:t>　</a:t>
            </a:r>
            <a:r>
              <a:rPr kumimoji="1" lang="ja-JP" altLang="en-US" sz="1600" dirty="0"/>
              <a:t>　⇩</a:t>
            </a:r>
            <a:endParaRPr kumimoji="1" lang="en-US" altLang="ja-JP" sz="1600" dirty="0"/>
          </a:p>
          <a:p>
            <a:r>
              <a:rPr kumimoji="1" lang="ja-JP" altLang="en-US" sz="1200" u="sng" dirty="0"/>
              <a:t>誰にでも</a:t>
            </a:r>
            <a:r>
              <a:rPr kumimoji="1" lang="ja-JP" altLang="en-US" sz="1200" dirty="0"/>
              <a:t>発現</a:t>
            </a:r>
            <a:endParaRPr kumimoji="1" lang="en-US" altLang="ja-JP" sz="1200" dirty="0"/>
          </a:p>
          <a:p>
            <a:r>
              <a:rPr kumimoji="1" lang="ja-JP" altLang="en-US" sz="1600" dirty="0"/>
              <a:t>      ⇩</a:t>
            </a:r>
            <a:endParaRPr kumimoji="1" lang="en-US" altLang="ja-JP" sz="1600" dirty="0"/>
          </a:p>
          <a:p>
            <a:r>
              <a:rPr kumimoji="1" lang="ja-JP" altLang="en-US" sz="1200" dirty="0"/>
              <a:t>　</a:t>
            </a:r>
            <a:r>
              <a:rPr kumimoji="1" lang="ja-JP" altLang="en-US" sz="1200" b="1" u="sng" dirty="0">
                <a:solidFill>
                  <a:srgbClr val="C00000"/>
                </a:solidFill>
              </a:rPr>
              <a:t>治療不可</a:t>
            </a:r>
          </a:p>
        </p:txBody>
      </p:sp>
      <p:sp>
        <p:nvSpPr>
          <p:cNvPr id="32" name="四角形: メモ 31">
            <a:extLst>
              <a:ext uri="{FF2B5EF4-FFF2-40B4-BE49-F238E27FC236}">
                <a16:creationId xmlns:a16="http://schemas.microsoft.com/office/drawing/2014/main" id="{1F0155EC-5A8A-9482-1249-2C8B2508515C}"/>
              </a:ext>
            </a:extLst>
          </p:cNvPr>
          <p:cNvSpPr/>
          <p:nvPr/>
        </p:nvSpPr>
        <p:spPr>
          <a:xfrm>
            <a:off x="6733130" y="932966"/>
            <a:ext cx="1964589" cy="1217475"/>
          </a:xfrm>
          <a:prstGeom prst="foldedCorne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5D6A32F6-F74A-9C3C-CF40-A4E1DBB34853}"/>
              </a:ext>
            </a:extLst>
          </p:cNvPr>
          <p:cNvGrpSpPr/>
          <p:nvPr/>
        </p:nvGrpSpPr>
        <p:grpSpPr>
          <a:xfrm>
            <a:off x="6783105" y="3024536"/>
            <a:ext cx="1914614" cy="1217475"/>
            <a:chOff x="6794788" y="3153459"/>
            <a:chExt cx="1914614" cy="1217475"/>
          </a:xfrm>
        </p:grpSpPr>
        <p:sp>
          <p:nvSpPr>
            <p:cNvPr id="27" name="テキスト ボックス 26">
              <a:extLst>
                <a:ext uri="{FF2B5EF4-FFF2-40B4-BE49-F238E27FC236}">
                  <a16:creationId xmlns:a16="http://schemas.microsoft.com/office/drawing/2014/main" id="{0B3F9CC2-677B-ACAB-282C-BC210C0AA20F}"/>
                </a:ext>
              </a:extLst>
            </p:cNvPr>
            <p:cNvSpPr txBox="1"/>
            <p:nvPr/>
          </p:nvSpPr>
          <p:spPr>
            <a:xfrm>
              <a:off x="6815714" y="3232161"/>
              <a:ext cx="1799422" cy="1138773"/>
            </a:xfrm>
            <a:prstGeom prst="rect">
              <a:avLst/>
            </a:prstGeom>
            <a:noFill/>
          </p:spPr>
          <p:txBody>
            <a:bodyPr wrap="square" rtlCol="0">
              <a:spAutoFit/>
            </a:bodyPr>
            <a:lstStyle/>
            <a:p>
              <a:r>
                <a:rPr kumimoji="1" lang="ja-JP" altLang="en-US" sz="1200" dirty="0"/>
                <a:t>環境や性格に依存</a:t>
              </a:r>
              <a:endParaRPr kumimoji="1" lang="en-US" altLang="ja-JP" sz="1200" dirty="0"/>
            </a:p>
            <a:p>
              <a:r>
                <a:rPr kumimoji="1" lang="ja-JP" altLang="en-US" sz="1600" dirty="0"/>
                <a:t>　　   ⇩</a:t>
              </a:r>
              <a:endParaRPr kumimoji="1" lang="en-US" altLang="ja-JP" sz="1600" dirty="0"/>
            </a:p>
            <a:p>
              <a:r>
                <a:rPr kumimoji="1" lang="ja-JP" altLang="en-US" sz="1200" b="1" u="sng" dirty="0">
                  <a:solidFill>
                    <a:srgbClr val="C00000"/>
                  </a:solidFill>
                </a:rPr>
                <a:t>個人差</a:t>
              </a:r>
              <a:r>
                <a:rPr kumimoji="1" lang="ja-JP" altLang="en-US" sz="1200" dirty="0"/>
                <a:t>がある</a:t>
              </a:r>
              <a:endParaRPr kumimoji="1" lang="en-US" altLang="ja-JP" sz="1200" dirty="0"/>
            </a:p>
            <a:p>
              <a:r>
                <a:rPr kumimoji="1" lang="ja-JP" altLang="en-US" sz="1200" dirty="0"/>
                <a:t>　</a:t>
              </a:r>
              <a:r>
                <a:rPr kumimoji="1" lang="ja-JP" altLang="en-US" sz="1600" dirty="0"/>
                <a:t>　　⇩</a:t>
              </a:r>
              <a:endParaRPr kumimoji="1" lang="en-US" altLang="ja-JP" sz="1600" dirty="0"/>
            </a:p>
            <a:p>
              <a:r>
                <a:rPr kumimoji="1" lang="ja-JP" altLang="en-US" sz="1200" dirty="0"/>
                <a:t>周りのサポートで</a:t>
              </a:r>
              <a:r>
                <a:rPr kumimoji="1" lang="ja-JP" altLang="en-US" sz="1200" b="1" u="sng" dirty="0">
                  <a:solidFill>
                    <a:srgbClr val="C00000"/>
                  </a:solidFill>
                </a:rPr>
                <a:t>改善</a:t>
              </a:r>
            </a:p>
          </p:txBody>
        </p:sp>
        <p:sp>
          <p:nvSpPr>
            <p:cNvPr id="33" name="四角形: メモ 32">
              <a:extLst>
                <a:ext uri="{FF2B5EF4-FFF2-40B4-BE49-F238E27FC236}">
                  <a16:creationId xmlns:a16="http://schemas.microsoft.com/office/drawing/2014/main" id="{DEBF24C2-BB6E-B7EB-A714-1FAC9B42F64A}"/>
                </a:ext>
              </a:extLst>
            </p:cNvPr>
            <p:cNvSpPr/>
            <p:nvPr/>
          </p:nvSpPr>
          <p:spPr>
            <a:xfrm>
              <a:off x="6794788" y="3153459"/>
              <a:ext cx="1914614" cy="1217475"/>
            </a:xfrm>
            <a:prstGeom prst="foldedCorne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a:extLst>
              <a:ext uri="{FF2B5EF4-FFF2-40B4-BE49-F238E27FC236}">
                <a16:creationId xmlns:a16="http://schemas.microsoft.com/office/drawing/2014/main" id="{F1CD7E8C-8AA6-458B-C579-AAEA9B5610B0}"/>
              </a:ext>
            </a:extLst>
          </p:cNvPr>
          <p:cNvGrpSpPr/>
          <p:nvPr/>
        </p:nvGrpSpPr>
        <p:grpSpPr>
          <a:xfrm>
            <a:off x="6781785" y="2325838"/>
            <a:ext cx="1678251" cy="472030"/>
            <a:chOff x="6781785" y="2325838"/>
            <a:chExt cx="1678251" cy="472030"/>
          </a:xfrm>
        </p:grpSpPr>
        <p:grpSp>
          <p:nvGrpSpPr>
            <p:cNvPr id="31" name="グループ化 30">
              <a:extLst>
                <a:ext uri="{FF2B5EF4-FFF2-40B4-BE49-F238E27FC236}">
                  <a16:creationId xmlns:a16="http://schemas.microsoft.com/office/drawing/2014/main" id="{43004A95-0A76-110E-8661-741F8DFAF97E}"/>
                </a:ext>
              </a:extLst>
            </p:cNvPr>
            <p:cNvGrpSpPr/>
            <p:nvPr/>
          </p:nvGrpSpPr>
          <p:grpSpPr>
            <a:xfrm>
              <a:off x="7345741" y="2380842"/>
              <a:ext cx="1114295" cy="369332"/>
              <a:chOff x="7345741" y="2380842"/>
              <a:chExt cx="1114295" cy="369332"/>
            </a:xfrm>
          </p:grpSpPr>
          <p:sp>
            <p:nvSpPr>
              <p:cNvPr id="5" name="四角形: 角を丸くする 4">
                <a:extLst>
                  <a:ext uri="{FF2B5EF4-FFF2-40B4-BE49-F238E27FC236}">
                    <a16:creationId xmlns:a16="http://schemas.microsoft.com/office/drawing/2014/main" id="{AA0FF5D8-DA8B-6E16-EE31-2506859A4E2A}"/>
                  </a:ext>
                </a:extLst>
              </p:cNvPr>
              <p:cNvSpPr/>
              <p:nvPr/>
            </p:nvSpPr>
            <p:spPr>
              <a:xfrm>
                <a:off x="7345741" y="2380842"/>
                <a:ext cx="1114295" cy="369332"/>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7E51C99-6305-933C-AF32-33128E1291F4}"/>
                  </a:ext>
                </a:extLst>
              </p:cNvPr>
              <p:cNvSpPr txBox="1"/>
              <p:nvPr/>
            </p:nvSpPr>
            <p:spPr>
              <a:xfrm>
                <a:off x="7452619" y="2431048"/>
                <a:ext cx="1007417" cy="261610"/>
              </a:xfrm>
              <a:prstGeom prst="rect">
                <a:avLst/>
              </a:prstGeom>
              <a:noFill/>
            </p:spPr>
            <p:txBody>
              <a:bodyPr wrap="square" rtlCol="0">
                <a:spAutoFit/>
              </a:bodyPr>
              <a:lstStyle/>
              <a:p>
                <a:r>
                  <a:rPr kumimoji="1" lang="ja-JP" altLang="en-US" sz="1100" b="1" dirty="0">
                    <a:solidFill>
                      <a:srgbClr val="C00000"/>
                    </a:solidFill>
                  </a:rPr>
                  <a:t>進行の抑制</a:t>
                </a:r>
              </a:p>
            </p:txBody>
          </p:sp>
        </p:grpSp>
        <p:pic>
          <p:nvPicPr>
            <p:cNvPr id="3074" name="Picture 2" descr="薬のセットイラスト - No: 23223093｜無料イラスト・フリー素材なら「イラストAC」">
              <a:extLst>
                <a:ext uri="{FF2B5EF4-FFF2-40B4-BE49-F238E27FC236}">
                  <a16:creationId xmlns:a16="http://schemas.microsoft.com/office/drawing/2014/main" id="{612804CA-ECD3-1AE4-EF7C-94AD2B6D5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85" y="2325838"/>
              <a:ext cx="472030" cy="472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グループ化 34">
            <a:extLst>
              <a:ext uri="{FF2B5EF4-FFF2-40B4-BE49-F238E27FC236}">
                <a16:creationId xmlns:a16="http://schemas.microsoft.com/office/drawing/2014/main" id="{7C5686CA-9246-7D28-0933-849C87ABDAD7}"/>
              </a:ext>
            </a:extLst>
          </p:cNvPr>
          <p:cNvGrpSpPr/>
          <p:nvPr/>
        </p:nvGrpSpPr>
        <p:grpSpPr>
          <a:xfrm>
            <a:off x="6826992" y="4394710"/>
            <a:ext cx="1678557" cy="472030"/>
            <a:chOff x="6826992" y="4394710"/>
            <a:chExt cx="1678557" cy="472030"/>
          </a:xfrm>
        </p:grpSpPr>
        <p:grpSp>
          <p:nvGrpSpPr>
            <p:cNvPr id="11" name="グループ化 10">
              <a:extLst>
                <a:ext uri="{FF2B5EF4-FFF2-40B4-BE49-F238E27FC236}">
                  <a16:creationId xmlns:a16="http://schemas.microsoft.com/office/drawing/2014/main" id="{2103837B-7F02-BBAA-29F7-8E62087D3415}"/>
                </a:ext>
              </a:extLst>
            </p:cNvPr>
            <p:cNvGrpSpPr/>
            <p:nvPr/>
          </p:nvGrpSpPr>
          <p:grpSpPr>
            <a:xfrm>
              <a:off x="7391254" y="4446059"/>
              <a:ext cx="1114295" cy="369332"/>
              <a:chOff x="7220197" y="2434442"/>
              <a:chExt cx="1114295" cy="369332"/>
            </a:xfrm>
          </p:grpSpPr>
          <p:sp>
            <p:nvSpPr>
              <p:cNvPr id="14" name="四角形: 角を丸くする 13">
                <a:extLst>
                  <a:ext uri="{FF2B5EF4-FFF2-40B4-BE49-F238E27FC236}">
                    <a16:creationId xmlns:a16="http://schemas.microsoft.com/office/drawing/2014/main" id="{69ADC840-6790-564F-D38D-B1DF5BB7914C}"/>
                  </a:ext>
                </a:extLst>
              </p:cNvPr>
              <p:cNvSpPr/>
              <p:nvPr/>
            </p:nvSpPr>
            <p:spPr>
              <a:xfrm>
                <a:off x="7220197" y="2434442"/>
                <a:ext cx="1114295" cy="369332"/>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84738BD2-D048-A7E4-0AFB-A110C1CEB34A}"/>
                  </a:ext>
                </a:extLst>
              </p:cNvPr>
              <p:cNvSpPr txBox="1"/>
              <p:nvPr/>
            </p:nvSpPr>
            <p:spPr>
              <a:xfrm>
                <a:off x="7327075" y="2484648"/>
                <a:ext cx="1007417" cy="261610"/>
              </a:xfrm>
              <a:prstGeom prst="rect">
                <a:avLst/>
              </a:prstGeom>
              <a:noFill/>
            </p:spPr>
            <p:txBody>
              <a:bodyPr wrap="square" rtlCol="0">
                <a:spAutoFit/>
              </a:bodyPr>
              <a:lstStyle/>
              <a:p>
                <a:r>
                  <a:rPr kumimoji="1" lang="ja-JP" altLang="en-US" sz="1100" b="1" dirty="0">
                    <a:solidFill>
                      <a:srgbClr val="C00000"/>
                    </a:solidFill>
                  </a:rPr>
                  <a:t>症状の緩和</a:t>
                </a:r>
              </a:p>
            </p:txBody>
          </p:sp>
        </p:grpSp>
        <p:pic>
          <p:nvPicPr>
            <p:cNvPr id="29" name="Picture 2" descr="薬のセットイラスト - No: 23223093｜無料イラスト・フリー素材なら「イラストAC」">
              <a:extLst>
                <a:ext uri="{FF2B5EF4-FFF2-40B4-BE49-F238E27FC236}">
                  <a16:creationId xmlns:a16="http://schemas.microsoft.com/office/drawing/2014/main" id="{083CB0BF-16A4-0B65-3E20-A3B724359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992" y="4394710"/>
              <a:ext cx="472030" cy="47203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812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B2DE71-A766-5F1D-2C58-36A39BD77F88}"/>
              </a:ext>
            </a:extLst>
          </p:cNvPr>
          <p:cNvSpPr>
            <a:spLocks noGrp="1"/>
          </p:cNvSpPr>
          <p:nvPr>
            <p:ph type="title"/>
          </p:nvPr>
        </p:nvSpPr>
        <p:spPr>
          <a:xfrm>
            <a:off x="311699" y="297186"/>
            <a:ext cx="8520600" cy="572700"/>
          </a:xfrm>
        </p:spPr>
        <p:txBody>
          <a:bodyPr>
            <a:normAutofit fontScale="90000"/>
          </a:bodyPr>
          <a:lstStyle/>
          <a:p>
            <a:r>
              <a:rPr lang="ja-JP" altLang="en-US" dirty="0"/>
              <a:t>行動・心理症状（</a:t>
            </a:r>
            <a:r>
              <a:rPr lang="en-US" altLang="ja-JP" dirty="0"/>
              <a:t>BPSD</a:t>
            </a:r>
            <a:r>
              <a:rPr lang="ja-JP" altLang="en-US" dirty="0"/>
              <a:t>）の薬の種類</a:t>
            </a:r>
            <a:br>
              <a:rPr lang="ja-JP" altLang="en-US" dirty="0"/>
            </a:br>
            <a:endParaRPr kumimoji="1" lang="ja-JP" altLang="en-US" dirty="0"/>
          </a:p>
        </p:txBody>
      </p:sp>
      <p:pic>
        <p:nvPicPr>
          <p:cNvPr id="1028" name="Picture 4" descr="行動・心理症状（BPSD）の薬の種類">
            <a:extLst>
              <a:ext uri="{FF2B5EF4-FFF2-40B4-BE49-F238E27FC236}">
                <a16:creationId xmlns:a16="http://schemas.microsoft.com/office/drawing/2014/main" id="{B51BB38A-400E-1809-77B0-ECBB18828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699" y="869886"/>
            <a:ext cx="8520599" cy="3828589"/>
          </a:xfrm>
          <a:prstGeom prst="rect">
            <a:avLst/>
          </a:prstGeom>
          <a:noFill/>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271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51E01D1-3F83-6D48-2401-6558A4AF06B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2DFBBF8-B25B-3587-7DDF-3E3FA9F7804C}"/>
              </a:ext>
            </a:extLst>
          </p:cNvPr>
          <p:cNvSpPr>
            <a:spLocks noGrp="1"/>
          </p:cNvSpPr>
          <p:nvPr>
            <p:ph type="title"/>
          </p:nvPr>
        </p:nvSpPr>
        <p:spPr>
          <a:xfrm>
            <a:off x="311700" y="328484"/>
            <a:ext cx="8520600" cy="841800"/>
          </a:xfrm>
        </p:spPr>
        <p:txBody>
          <a:bodyPr>
            <a:normAutofit/>
          </a:bodyPr>
          <a:lstStyle/>
          <a:p>
            <a:r>
              <a:rPr kumimoji="1" lang="ja-JP" altLang="en-US" sz="4000" u="sng" dirty="0"/>
              <a:t>認知症の予防</a:t>
            </a:r>
          </a:p>
        </p:txBody>
      </p:sp>
      <p:sp>
        <p:nvSpPr>
          <p:cNvPr id="3" name="テキスト ボックス 2">
            <a:extLst>
              <a:ext uri="{FF2B5EF4-FFF2-40B4-BE49-F238E27FC236}">
                <a16:creationId xmlns:a16="http://schemas.microsoft.com/office/drawing/2014/main" id="{68E413A5-A4BD-935A-B5F6-6E35C4BC4860}"/>
              </a:ext>
            </a:extLst>
          </p:cNvPr>
          <p:cNvSpPr txBox="1"/>
          <p:nvPr/>
        </p:nvSpPr>
        <p:spPr>
          <a:xfrm>
            <a:off x="2130991" y="1150658"/>
            <a:ext cx="5257800" cy="2769989"/>
          </a:xfrm>
          <a:prstGeom prst="rect">
            <a:avLst/>
          </a:prstGeom>
          <a:noFill/>
        </p:spPr>
        <p:txBody>
          <a:bodyPr wrap="square" rtlCol="0">
            <a:spAutoFit/>
          </a:bodyPr>
          <a:lstStyle/>
          <a:p>
            <a:r>
              <a:rPr kumimoji="1" lang="ja-JP" altLang="en-US" sz="3200" dirty="0"/>
              <a:t>■　食事</a:t>
            </a:r>
            <a:endParaRPr kumimoji="1" lang="en-US" altLang="ja-JP" sz="3200" dirty="0"/>
          </a:p>
          <a:p>
            <a:r>
              <a:rPr kumimoji="1" lang="ja-JP" altLang="en-US" sz="3200" dirty="0"/>
              <a:t>■　運動</a:t>
            </a:r>
            <a:endParaRPr kumimoji="1" lang="en-US" altLang="ja-JP" sz="3200" dirty="0"/>
          </a:p>
          <a:p>
            <a:r>
              <a:rPr kumimoji="1" lang="ja-JP" altLang="en-US" sz="3200" dirty="0"/>
              <a:t>■　頭の体操</a:t>
            </a:r>
            <a:endParaRPr kumimoji="1" lang="en-US" altLang="ja-JP" sz="3200" dirty="0"/>
          </a:p>
          <a:p>
            <a:r>
              <a:rPr kumimoji="1" lang="ja-JP" altLang="en-US" sz="3200" dirty="0"/>
              <a:t>■　コミュニケーション</a:t>
            </a:r>
            <a:endParaRPr kumimoji="1" lang="en-US" altLang="ja-JP" sz="3200" dirty="0"/>
          </a:p>
          <a:p>
            <a:r>
              <a:rPr kumimoji="1" lang="ja-JP" altLang="en-US" sz="3200" dirty="0"/>
              <a:t>■　睡眠</a:t>
            </a:r>
            <a:endParaRPr kumimoji="1" lang="en-US" altLang="ja-JP" sz="3200" dirty="0"/>
          </a:p>
          <a:p>
            <a:endParaRPr kumimoji="1" lang="ja-JP" altLang="en-US" dirty="0"/>
          </a:p>
        </p:txBody>
      </p:sp>
    </p:spTree>
    <p:extLst>
      <p:ext uri="{BB962C8B-B14F-4D97-AF65-F5344CB8AC3E}">
        <p14:creationId xmlns:p14="http://schemas.microsoft.com/office/powerpoint/2010/main" val="1613806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認知症予防|天野商事株式会社">
            <a:extLst>
              <a:ext uri="{FF2B5EF4-FFF2-40B4-BE49-F238E27FC236}">
                <a16:creationId xmlns:a16="http://schemas.microsoft.com/office/drawing/2014/main" id="{01648D00-5968-A90C-BAC3-92859F02E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 y="0"/>
            <a:ext cx="727075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131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認知症 アルツハイマー予防の食事術 その13 番外編 睡眠と歯のこと まとめ | Anti-Aging Food Association">
            <a:extLst>
              <a:ext uri="{FF2B5EF4-FFF2-40B4-BE49-F238E27FC236}">
                <a16:creationId xmlns:a16="http://schemas.microsoft.com/office/drawing/2014/main" id="{3F2C0E26-5470-97AA-F8CF-4E781473C2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5" y="0"/>
            <a:ext cx="9158949"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1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E02CE678-DA23-E2AD-174B-D0E00BB12B4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C6AEC25-136B-8D6D-4E55-67C5D0AF6CBB}"/>
              </a:ext>
            </a:extLst>
          </p:cNvPr>
          <p:cNvSpPr>
            <a:spLocks noGrp="1"/>
          </p:cNvSpPr>
          <p:nvPr>
            <p:ph type="title"/>
          </p:nvPr>
        </p:nvSpPr>
        <p:spPr>
          <a:xfrm>
            <a:off x="311700" y="328484"/>
            <a:ext cx="8520600" cy="841800"/>
          </a:xfrm>
        </p:spPr>
        <p:txBody>
          <a:bodyPr>
            <a:normAutofit/>
          </a:bodyPr>
          <a:lstStyle/>
          <a:p>
            <a:r>
              <a:rPr kumimoji="1" lang="ja-JP" altLang="en-US" sz="4000" u="sng" dirty="0"/>
              <a:t>認知症の予防</a:t>
            </a:r>
          </a:p>
        </p:txBody>
      </p:sp>
      <p:sp>
        <p:nvSpPr>
          <p:cNvPr id="3" name="テキスト ボックス 2">
            <a:extLst>
              <a:ext uri="{FF2B5EF4-FFF2-40B4-BE49-F238E27FC236}">
                <a16:creationId xmlns:a16="http://schemas.microsoft.com/office/drawing/2014/main" id="{01FEE192-1F8A-6D61-4C03-F873224C6F7C}"/>
              </a:ext>
            </a:extLst>
          </p:cNvPr>
          <p:cNvSpPr txBox="1"/>
          <p:nvPr/>
        </p:nvSpPr>
        <p:spPr>
          <a:xfrm>
            <a:off x="2130991" y="1150658"/>
            <a:ext cx="5257800" cy="2769989"/>
          </a:xfrm>
          <a:prstGeom prst="rect">
            <a:avLst/>
          </a:prstGeom>
          <a:noFill/>
        </p:spPr>
        <p:txBody>
          <a:bodyPr wrap="square" rtlCol="0">
            <a:spAutoFit/>
          </a:bodyPr>
          <a:lstStyle/>
          <a:p>
            <a:r>
              <a:rPr kumimoji="1" lang="ja-JP" altLang="en-US" sz="3200" dirty="0"/>
              <a:t>■　食事</a:t>
            </a:r>
            <a:endParaRPr kumimoji="1" lang="en-US" altLang="ja-JP" sz="3200" dirty="0"/>
          </a:p>
          <a:p>
            <a:r>
              <a:rPr kumimoji="1" lang="ja-JP" altLang="en-US" sz="3200" dirty="0"/>
              <a:t>■　運動</a:t>
            </a:r>
            <a:endParaRPr kumimoji="1" lang="en-US" altLang="ja-JP" sz="3200" dirty="0"/>
          </a:p>
          <a:p>
            <a:r>
              <a:rPr kumimoji="1" lang="ja-JP" altLang="en-US" sz="3200" dirty="0"/>
              <a:t>■　頭の体操</a:t>
            </a:r>
            <a:endParaRPr kumimoji="1" lang="en-US" altLang="ja-JP" sz="3200" dirty="0"/>
          </a:p>
          <a:p>
            <a:r>
              <a:rPr kumimoji="1" lang="ja-JP" altLang="en-US" sz="3200" dirty="0"/>
              <a:t>■　コミュニケーション</a:t>
            </a:r>
            <a:endParaRPr kumimoji="1" lang="en-US" altLang="ja-JP" sz="3200" dirty="0"/>
          </a:p>
          <a:p>
            <a:r>
              <a:rPr kumimoji="1" lang="ja-JP" altLang="en-US" sz="3200" dirty="0"/>
              <a:t>■　睡眠</a:t>
            </a:r>
            <a:endParaRPr kumimoji="1" lang="en-US" altLang="ja-JP" sz="3200" dirty="0"/>
          </a:p>
          <a:p>
            <a:endParaRPr kumimoji="1" lang="ja-JP" altLang="en-US" dirty="0"/>
          </a:p>
        </p:txBody>
      </p:sp>
      <p:grpSp>
        <p:nvGrpSpPr>
          <p:cNvPr id="5" name="グループ化 4">
            <a:extLst>
              <a:ext uri="{FF2B5EF4-FFF2-40B4-BE49-F238E27FC236}">
                <a16:creationId xmlns:a16="http://schemas.microsoft.com/office/drawing/2014/main" id="{5399C335-ED2F-4D03-87B7-9AF9AF4F402A}"/>
              </a:ext>
            </a:extLst>
          </p:cNvPr>
          <p:cNvGrpSpPr/>
          <p:nvPr/>
        </p:nvGrpSpPr>
        <p:grpSpPr>
          <a:xfrm>
            <a:off x="2130991" y="3563706"/>
            <a:ext cx="5369256" cy="1443046"/>
            <a:chOff x="2130991" y="3563706"/>
            <a:chExt cx="5369256" cy="1443046"/>
          </a:xfrm>
        </p:grpSpPr>
        <p:sp>
          <p:nvSpPr>
            <p:cNvPr id="4" name="テキスト ボックス 3">
              <a:extLst>
                <a:ext uri="{FF2B5EF4-FFF2-40B4-BE49-F238E27FC236}">
                  <a16:creationId xmlns:a16="http://schemas.microsoft.com/office/drawing/2014/main" id="{F70D5788-4448-AA71-CA98-237D8F0E3964}"/>
                </a:ext>
              </a:extLst>
            </p:cNvPr>
            <p:cNvSpPr txBox="1"/>
            <p:nvPr/>
          </p:nvSpPr>
          <p:spPr>
            <a:xfrm>
              <a:off x="2130991" y="3700454"/>
              <a:ext cx="4126451" cy="584775"/>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38100">
              <a:solidFill>
                <a:srgbClr val="FFC000"/>
              </a:solidFill>
            </a:ln>
          </p:spPr>
          <p:txBody>
            <a:bodyPr wrap="none" rtlCol="0">
              <a:spAutoFit/>
            </a:bodyPr>
            <a:lstStyle/>
            <a:p>
              <a:r>
                <a:rPr kumimoji="1" lang="ja-JP" altLang="en-US" sz="3200" dirty="0"/>
                <a:t>■　ポリファーマシー</a:t>
              </a:r>
            </a:p>
          </p:txBody>
        </p:sp>
        <p:pic>
          <p:nvPicPr>
            <p:cNvPr id="4098" name="Picture 2" descr="指を指す笑顔の女性薬剤師（無料イラスト素材） - イラスト素材図鑑">
              <a:extLst>
                <a:ext uri="{FF2B5EF4-FFF2-40B4-BE49-F238E27FC236}">
                  <a16:creationId xmlns:a16="http://schemas.microsoft.com/office/drawing/2014/main" id="{385ECE6A-1B0A-F342-08D9-6B663115C2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9651" y="3563706"/>
              <a:ext cx="1220596" cy="14430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3126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BDEA9F-C831-A304-2C04-CE7602C20264}"/>
              </a:ext>
            </a:extLst>
          </p:cNvPr>
          <p:cNvSpPr>
            <a:spLocks noGrp="1"/>
          </p:cNvSpPr>
          <p:nvPr>
            <p:ph type="title"/>
          </p:nvPr>
        </p:nvSpPr>
        <p:spPr>
          <a:xfrm>
            <a:off x="311700" y="36196"/>
            <a:ext cx="8520600" cy="730136"/>
          </a:xfrm>
        </p:spPr>
        <p:txBody>
          <a:bodyPr>
            <a:normAutofit fontScale="90000"/>
          </a:bodyPr>
          <a:lstStyle/>
          <a:p>
            <a:r>
              <a:rPr kumimoji="1" lang="ja-JP" altLang="en-US" u="sng" dirty="0"/>
              <a:t>ポリファーマシー（多剤服用）とは？</a:t>
            </a:r>
          </a:p>
        </p:txBody>
      </p:sp>
      <p:sp>
        <p:nvSpPr>
          <p:cNvPr id="3" name="テキスト ボックス 2">
            <a:extLst>
              <a:ext uri="{FF2B5EF4-FFF2-40B4-BE49-F238E27FC236}">
                <a16:creationId xmlns:a16="http://schemas.microsoft.com/office/drawing/2014/main" id="{F0D9CF23-CF2A-1F2F-4CB0-75D645148C69}"/>
              </a:ext>
            </a:extLst>
          </p:cNvPr>
          <p:cNvSpPr txBox="1"/>
          <p:nvPr/>
        </p:nvSpPr>
        <p:spPr>
          <a:xfrm>
            <a:off x="4077148" y="766332"/>
            <a:ext cx="4043094" cy="1600438"/>
          </a:xfrm>
          <a:prstGeom prst="rect">
            <a:avLst/>
          </a:prstGeom>
          <a:noFill/>
        </p:spPr>
        <p:txBody>
          <a:bodyPr wrap="none" rtlCol="0">
            <a:spAutoFit/>
          </a:bodyPr>
          <a:lstStyle/>
          <a:p>
            <a:r>
              <a:rPr lang="ja-JP" altLang="en-US" dirty="0"/>
              <a:t>「</a:t>
            </a:r>
            <a:r>
              <a:rPr lang="ja-JP" altLang="en-US" dirty="0">
                <a:hlinkClick r:id="rId4"/>
              </a:rPr>
              <a:t>高齢者の安全な薬物療法 ガイドライン</a:t>
            </a:r>
            <a:r>
              <a:rPr lang="en-US" altLang="ja-JP" dirty="0">
                <a:hlinkClick r:id="rId4"/>
              </a:rPr>
              <a:t>2015</a:t>
            </a:r>
            <a:r>
              <a:rPr lang="ja-JP" altLang="en-US" dirty="0"/>
              <a:t>」</a:t>
            </a:r>
            <a:endParaRPr lang="en-US" altLang="ja-JP" dirty="0"/>
          </a:p>
          <a:p>
            <a:endParaRPr lang="en-US" altLang="ja-JP" dirty="0"/>
          </a:p>
          <a:p>
            <a:r>
              <a:rPr lang="ja-JP" altLang="en-US" dirty="0"/>
              <a:t>・予防薬のエビデンスは妥当か？</a:t>
            </a:r>
            <a:br>
              <a:rPr lang="ja-JP" altLang="en-US" dirty="0"/>
            </a:br>
            <a:r>
              <a:rPr lang="ja-JP" altLang="en-US" dirty="0"/>
              <a:t>・対症療法は有効か？</a:t>
            </a:r>
            <a:br>
              <a:rPr lang="ja-JP" altLang="en-US" dirty="0"/>
            </a:br>
            <a:r>
              <a:rPr lang="ja-JP" altLang="en-US" dirty="0"/>
              <a:t>・薬物療法以外の治療手段はないのか？</a:t>
            </a:r>
            <a:br>
              <a:rPr lang="ja-JP" altLang="en-US" dirty="0"/>
            </a:br>
            <a:r>
              <a:rPr lang="ja-JP" altLang="en-US" dirty="0"/>
              <a:t>・優先順位は適正か？</a:t>
            </a:r>
            <a:endParaRPr lang="en-US" altLang="ja-JP" dirty="0"/>
          </a:p>
          <a:p>
            <a:endParaRPr kumimoji="1" lang="ja-JP" altLang="en-US" dirty="0"/>
          </a:p>
        </p:txBody>
      </p:sp>
      <p:pic>
        <p:nvPicPr>
          <p:cNvPr id="5" name="図 4">
            <a:extLst>
              <a:ext uri="{FF2B5EF4-FFF2-40B4-BE49-F238E27FC236}">
                <a16:creationId xmlns:a16="http://schemas.microsoft.com/office/drawing/2014/main" id="{8C3D025C-E3FD-6513-855F-4546BB15FD01}"/>
              </a:ext>
            </a:extLst>
          </p:cNvPr>
          <p:cNvPicPr>
            <a:picLocks noChangeAspect="1"/>
          </p:cNvPicPr>
          <p:nvPr/>
        </p:nvPicPr>
        <p:blipFill>
          <a:blip r:embed="rId5"/>
          <a:stretch>
            <a:fillRect/>
          </a:stretch>
        </p:blipFill>
        <p:spPr>
          <a:xfrm>
            <a:off x="573706" y="972637"/>
            <a:ext cx="2471601" cy="825222"/>
          </a:xfrm>
          <a:prstGeom prst="rect">
            <a:avLst/>
          </a:prstGeom>
        </p:spPr>
      </p:pic>
      <p:pic>
        <p:nvPicPr>
          <p:cNvPr id="13" name="図 12">
            <a:extLst>
              <a:ext uri="{FF2B5EF4-FFF2-40B4-BE49-F238E27FC236}">
                <a16:creationId xmlns:a16="http://schemas.microsoft.com/office/drawing/2014/main" id="{B1753D50-01C9-892D-7D91-AD2346015548}"/>
              </a:ext>
            </a:extLst>
          </p:cNvPr>
          <p:cNvPicPr>
            <a:picLocks noChangeAspect="1"/>
          </p:cNvPicPr>
          <p:nvPr/>
        </p:nvPicPr>
        <p:blipFill>
          <a:blip r:embed="rId6"/>
          <a:stretch>
            <a:fillRect/>
          </a:stretch>
        </p:blipFill>
        <p:spPr>
          <a:xfrm>
            <a:off x="573706" y="1952664"/>
            <a:ext cx="2471601" cy="1186671"/>
          </a:xfrm>
          <a:prstGeom prst="rect">
            <a:avLst/>
          </a:prstGeom>
        </p:spPr>
      </p:pic>
      <p:pic>
        <p:nvPicPr>
          <p:cNvPr id="15" name="図 14">
            <a:extLst>
              <a:ext uri="{FF2B5EF4-FFF2-40B4-BE49-F238E27FC236}">
                <a16:creationId xmlns:a16="http://schemas.microsoft.com/office/drawing/2014/main" id="{F99C08A7-7BD3-5D4F-108C-41503C59B301}"/>
              </a:ext>
            </a:extLst>
          </p:cNvPr>
          <p:cNvPicPr>
            <a:picLocks noChangeAspect="1"/>
          </p:cNvPicPr>
          <p:nvPr/>
        </p:nvPicPr>
        <p:blipFill>
          <a:blip r:embed="rId7"/>
          <a:stretch>
            <a:fillRect/>
          </a:stretch>
        </p:blipFill>
        <p:spPr>
          <a:xfrm>
            <a:off x="573706" y="3267593"/>
            <a:ext cx="2471601" cy="1249129"/>
          </a:xfrm>
          <a:prstGeom prst="rect">
            <a:avLst/>
          </a:prstGeom>
        </p:spPr>
      </p:pic>
      <p:grpSp>
        <p:nvGrpSpPr>
          <p:cNvPr id="31" name="グループ化 30">
            <a:extLst>
              <a:ext uri="{FF2B5EF4-FFF2-40B4-BE49-F238E27FC236}">
                <a16:creationId xmlns:a16="http://schemas.microsoft.com/office/drawing/2014/main" id="{DB43B0F8-DD44-90D7-3F08-09DEC233A3BE}"/>
              </a:ext>
            </a:extLst>
          </p:cNvPr>
          <p:cNvGrpSpPr/>
          <p:nvPr/>
        </p:nvGrpSpPr>
        <p:grpSpPr>
          <a:xfrm>
            <a:off x="4077148" y="2461653"/>
            <a:ext cx="3729030" cy="2213377"/>
            <a:chOff x="4077148" y="2461653"/>
            <a:chExt cx="3729030" cy="2213377"/>
          </a:xfrm>
        </p:grpSpPr>
        <p:cxnSp>
          <p:nvCxnSpPr>
            <p:cNvPr id="23" name="直線矢印コネクタ 22">
              <a:extLst>
                <a:ext uri="{FF2B5EF4-FFF2-40B4-BE49-F238E27FC236}">
                  <a16:creationId xmlns:a16="http://schemas.microsoft.com/office/drawing/2014/main" id="{A9460698-E1B5-2665-4B18-B743E59E48E7}"/>
                </a:ext>
              </a:extLst>
            </p:cNvPr>
            <p:cNvCxnSpPr/>
            <p:nvPr/>
          </p:nvCxnSpPr>
          <p:spPr>
            <a:xfrm>
              <a:off x="6470942" y="2980706"/>
              <a:ext cx="868315" cy="93721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grpSp>
          <p:nvGrpSpPr>
            <p:cNvPr id="30" name="グループ化 29">
              <a:extLst>
                <a:ext uri="{FF2B5EF4-FFF2-40B4-BE49-F238E27FC236}">
                  <a16:creationId xmlns:a16="http://schemas.microsoft.com/office/drawing/2014/main" id="{BC9D109E-602A-9A60-5ADB-3B145A8552E4}"/>
                </a:ext>
              </a:extLst>
            </p:cNvPr>
            <p:cNvGrpSpPr/>
            <p:nvPr/>
          </p:nvGrpSpPr>
          <p:grpSpPr>
            <a:xfrm>
              <a:off x="4077148" y="2461653"/>
              <a:ext cx="3729030" cy="2213377"/>
              <a:chOff x="4077148" y="2461653"/>
              <a:chExt cx="3729030" cy="2213377"/>
            </a:xfrm>
          </p:grpSpPr>
          <p:grpSp>
            <p:nvGrpSpPr>
              <p:cNvPr id="4" name="グループ化 3">
                <a:extLst>
                  <a:ext uri="{FF2B5EF4-FFF2-40B4-BE49-F238E27FC236}">
                    <a16:creationId xmlns:a16="http://schemas.microsoft.com/office/drawing/2014/main" id="{F7CD0047-700B-9BDE-4056-4E34F27D0572}"/>
                  </a:ext>
                </a:extLst>
              </p:cNvPr>
              <p:cNvGrpSpPr/>
              <p:nvPr/>
            </p:nvGrpSpPr>
            <p:grpSpPr>
              <a:xfrm>
                <a:off x="4077148" y="2461653"/>
                <a:ext cx="3729030" cy="2213377"/>
                <a:chOff x="4077148" y="2331024"/>
                <a:chExt cx="3729030" cy="2213377"/>
              </a:xfrm>
            </p:grpSpPr>
            <p:pic>
              <p:nvPicPr>
                <p:cNvPr id="5124" name="Picture 4" descr="カルテを持った男性の医師（無料イラスト素材） - イラスト素材図鑑">
                  <a:extLst>
                    <a:ext uri="{FF2B5EF4-FFF2-40B4-BE49-F238E27FC236}">
                      <a16:creationId xmlns:a16="http://schemas.microsoft.com/office/drawing/2014/main" id="{844AB8FC-52E9-5ED8-E606-3C0D7930DF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2106" y="2331024"/>
                  <a:ext cx="601174" cy="67632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指を指す笑顔の女性薬剤師（無料イラスト素材） - イラスト素材図鑑">
                  <a:extLst>
                    <a:ext uri="{FF2B5EF4-FFF2-40B4-BE49-F238E27FC236}">
                      <a16:creationId xmlns:a16="http://schemas.microsoft.com/office/drawing/2014/main" id="{7B8CDA55-01BE-2E4E-1674-D033D8BE5C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7148" y="3892157"/>
                  <a:ext cx="503074" cy="652244"/>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カルテを持つ女性看護師（無料イラスト素材） - イラスト素材図鑑">
                  <a:extLst>
                    <a:ext uri="{FF2B5EF4-FFF2-40B4-BE49-F238E27FC236}">
                      <a16:creationId xmlns:a16="http://schemas.microsoft.com/office/drawing/2014/main" id="{A954CFA5-D47D-0395-A30B-AE01489959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39257" y="3937072"/>
                  <a:ext cx="466921" cy="60537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6月のスーパーシニアDAY">
                  <a:extLst>
                    <a:ext uri="{FF2B5EF4-FFF2-40B4-BE49-F238E27FC236}">
                      <a16:creationId xmlns:a16="http://schemas.microsoft.com/office/drawing/2014/main" id="{3E672D7A-6382-E46C-4013-B61B53B2DF6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8300" y="3535572"/>
                  <a:ext cx="671248" cy="503436"/>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お薬手帳の重要性 | 名古屋の薬局 株式会社ファーマスター">
                  <a:extLst>
                    <a:ext uri="{FF2B5EF4-FFF2-40B4-BE49-F238E27FC236}">
                      <a16:creationId xmlns:a16="http://schemas.microsoft.com/office/drawing/2014/main" id="{7EA67371-2980-971D-3E0A-1168CB098EA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8695" y="3535572"/>
                  <a:ext cx="372247" cy="40135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9" name="直線矢印コネクタ 18">
                <a:extLst>
                  <a:ext uri="{FF2B5EF4-FFF2-40B4-BE49-F238E27FC236}">
                    <a16:creationId xmlns:a16="http://schemas.microsoft.com/office/drawing/2014/main" id="{7B11DAC8-DD74-B420-C0E3-E1BC0FEB2C97}"/>
                  </a:ext>
                </a:extLst>
              </p:cNvPr>
              <p:cNvCxnSpPr/>
              <p:nvPr/>
            </p:nvCxnSpPr>
            <p:spPr>
              <a:xfrm>
                <a:off x="5035138" y="4346369"/>
                <a:ext cx="1781299"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1795816D-59E6-AB12-D533-926816DF302E}"/>
                  </a:ext>
                </a:extLst>
              </p:cNvPr>
              <p:cNvCxnSpPr/>
              <p:nvPr/>
            </p:nvCxnSpPr>
            <p:spPr>
              <a:xfrm flipH="1" flipV="1">
                <a:off x="5035138" y="4516722"/>
                <a:ext cx="1781298" cy="25722"/>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7838A031-1E26-A958-2176-D9C879BB7482}"/>
                  </a:ext>
                </a:extLst>
              </p:cNvPr>
              <p:cNvCxnSpPr/>
              <p:nvPr/>
            </p:nvCxnSpPr>
            <p:spPr>
              <a:xfrm flipH="1" flipV="1">
                <a:off x="6330885" y="3084390"/>
                <a:ext cx="819398" cy="88481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212BBD51-D6FE-1664-9A56-D35E743757BF}"/>
                  </a:ext>
                </a:extLst>
              </p:cNvPr>
              <p:cNvCxnSpPr/>
              <p:nvPr/>
            </p:nvCxnSpPr>
            <p:spPr>
              <a:xfrm flipH="1">
                <a:off x="4678878" y="2980706"/>
                <a:ext cx="719422" cy="93721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ACECA687-A74B-0713-F963-25BBFC76E8C1}"/>
                  </a:ext>
                </a:extLst>
              </p:cNvPr>
              <p:cNvCxnSpPr/>
              <p:nvPr/>
            </p:nvCxnSpPr>
            <p:spPr>
              <a:xfrm flipV="1">
                <a:off x="4465122" y="2799813"/>
                <a:ext cx="795647" cy="1067067"/>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97998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EA4D261-4255-3262-0DF7-A7154EC11986}"/>
              </a:ext>
            </a:extLst>
          </p:cNvPr>
          <p:cNvSpPr txBox="1"/>
          <p:nvPr/>
        </p:nvSpPr>
        <p:spPr>
          <a:xfrm>
            <a:off x="4046658" y="1405893"/>
            <a:ext cx="4647516" cy="2031325"/>
          </a:xfrm>
          <a:prstGeom prst="rect">
            <a:avLst/>
          </a:prstGeom>
          <a:noFill/>
        </p:spPr>
        <p:txBody>
          <a:bodyPr wrap="square" rtlCol="0">
            <a:spAutoFit/>
          </a:bodyPr>
          <a:lstStyle/>
          <a:p>
            <a:r>
              <a:rPr kumimoji="1" lang="ja-JP" altLang="en-US" dirty="0"/>
              <a:t>薬剤師歴　</a:t>
            </a:r>
            <a:r>
              <a:rPr kumimoji="1" lang="en-US" altLang="ja-JP" dirty="0"/>
              <a:t>17</a:t>
            </a:r>
            <a:r>
              <a:rPr kumimoji="1" lang="ja-JP" altLang="en-US" dirty="0"/>
              <a:t>年</a:t>
            </a:r>
            <a:endParaRPr kumimoji="1" lang="en-US" altLang="ja-JP" dirty="0"/>
          </a:p>
          <a:p>
            <a:endParaRPr kumimoji="1" lang="en-US" altLang="ja-JP" dirty="0"/>
          </a:p>
          <a:p>
            <a:r>
              <a:rPr kumimoji="1" lang="ja-JP" altLang="en-US" dirty="0"/>
              <a:t>東京都薬剤師</a:t>
            </a:r>
            <a:r>
              <a:rPr kumimoji="1" lang="ja-JP" altLang="en-US" u="sng" dirty="0"/>
              <a:t>認知症対応力</a:t>
            </a:r>
            <a:r>
              <a:rPr kumimoji="1" lang="ja-JP" altLang="en-US" dirty="0"/>
              <a:t>向上研修済</a:t>
            </a:r>
            <a:endParaRPr kumimoji="1" lang="en-US" altLang="ja-JP" dirty="0"/>
          </a:p>
          <a:p>
            <a:endParaRPr kumimoji="1" lang="en-US" altLang="ja-JP" dirty="0"/>
          </a:p>
          <a:p>
            <a:r>
              <a:rPr kumimoji="1" lang="ja-JP" altLang="en-US" dirty="0"/>
              <a:t>在宅診療専門医と同行し、居宅療養管理指導を実施経験</a:t>
            </a:r>
            <a:endParaRPr kumimoji="1" lang="en-US" altLang="ja-JP" dirty="0"/>
          </a:p>
          <a:p>
            <a:endParaRPr kumimoji="1" lang="en-US" altLang="ja-JP" dirty="0"/>
          </a:p>
          <a:p>
            <a:r>
              <a:rPr kumimoji="1" lang="ja-JP" altLang="en-US" dirty="0"/>
              <a:t>現在、</a:t>
            </a:r>
            <a:r>
              <a:rPr kumimoji="1" lang="en-US" altLang="ja-JP" dirty="0"/>
              <a:t>92</a:t>
            </a:r>
            <a:r>
              <a:rPr kumimoji="1" lang="ja-JP" altLang="en-US" dirty="0"/>
              <a:t>歳認知症の母の様々な問題に直面しています</a:t>
            </a:r>
            <a:endParaRPr kumimoji="1" lang="en-US" altLang="ja-JP" dirty="0"/>
          </a:p>
          <a:p>
            <a:endParaRPr kumimoji="1" lang="en-US" altLang="ja-JP" dirty="0"/>
          </a:p>
          <a:p>
            <a:r>
              <a:rPr kumimoji="1" lang="ja-JP" altLang="en-US" dirty="0"/>
              <a:t>趣味：パソコン　ペットとの生活</a:t>
            </a:r>
            <a:endParaRPr kumimoji="1" lang="en-US" altLang="ja-JP" dirty="0"/>
          </a:p>
        </p:txBody>
      </p:sp>
      <p:pic>
        <p:nvPicPr>
          <p:cNvPr id="9" name="図 8">
            <a:extLst>
              <a:ext uri="{FF2B5EF4-FFF2-40B4-BE49-F238E27FC236}">
                <a16:creationId xmlns:a16="http://schemas.microsoft.com/office/drawing/2014/main" id="{422FE9BE-0610-051C-8A90-8C74CC9BA324}"/>
              </a:ext>
            </a:extLst>
          </p:cNvPr>
          <p:cNvPicPr>
            <a:picLocks noChangeAspect="1"/>
          </p:cNvPicPr>
          <p:nvPr/>
        </p:nvPicPr>
        <p:blipFill>
          <a:blip r:embed="rId3"/>
          <a:stretch>
            <a:fillRect/>
          </a:stretch>
        </p:blipFill>
        <p:spPr>
          <a:xfrm>
            <a:off x="281883" y="520577"/>
            <a:ext cx="3891357" cy="3923130"/>
          </a:xfrm>
          <a:prstGeom prst="rect">
            <a:avLst/>
          </a:prstGeom>
        </p:spPr>
      </p:pic>
      <p:sp>
        <p:nvSpPr>
          <p:cNvPr id="10" name="テキスト ボックス 9">
            <a:extLst>
              <a:ext uri="{FF2B5EF4-FFF2-40B4-BE49-F238E27FC236}">
                <a16:creationId xmlns:a16="http://schemas.microsoft.com/office/drawing/2014/main" id="{11AE61F8-7815-2C97-B9BF-883918E75CED}"/>
              </a:ext>
            </a:extLst>
          </p:cNvPr>
          <p:cNvSpPr txBox="1"/>
          <p:nvPr/>
        </p:nvSpPr>
        <p:spPr>
          <a:xfrm>
            <a:off x="4046658" y="593903"/>
            <a:ext cx="1107996" cy="369332"/>
          </a:xfrm>
          <a:prstGeom prst="rect">
            <a:avLst/>
          </a:prstGeom>
          <a:noFill/>
        </p:spPr>
        <p:txBody>
          <a:bodyPr wrap="none" rtlCol="0">
            <a:spAutoFit/>
          </a:bodyPr>
          <a:lstStyle/>
          <a:p>
            <a:r>
              <a:rPr kumimoji="1" lang="ja-JP" altLang="en-US" sz="1800" u="sng" dirty="0"/>
              <a:t>自己紹介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F5E6A7-CD11-87D1-6689-1813F91747B8}"/>
              </a:ext>
            </a:extLst>
          </p:cNvPr>
          <p:cNvSpPr>
            <a:spLocks noGrp="1"/>
          </p:cNvSpPr>
          <p:nvPr>
            <p:ph type="title"/>
          </p:nvPr>
        </p:nvSpPr>
        <p:spPr>
          <a:xfrm>
            <a:off x="220260" y="222957"/>
            <a:ext cx="8520600" cy="572700"/>
          </a:xfrm>
        </p:spPr>
        <p:txBody>
          <a:bodyPr>
            <a:normAutofit fontScale="90000"/>
          </a:bodyPr>
          <a:lstStyle/>
          <a:p>
            <a:r>
              <a:rPr lang="ja-JP" altLang="ja-JP" u="sng" dirty="0">
                <a:solidFill>
                  <a:srgbClr val="2F2F2F"/>
                </a:solidFill>
                <a:latin typeface="Arial" panose="020B0604020202020204" pitchFamily="34" charset="0"/>
                <a:ea typeface="inherit"/>
              </a:rPr>
              <a:t>薬を飲む際の注意点</a:t>
            </a:r>
            <a:br>
              <a:rPr lang="ja-JP" altLang="ja-JP" dirty="0">
                <a:solidFill>
                  <a:srgbClr val="2F2F2F"/>
                </a:solidFill>
                <a:latin typeface="Arial" panose="020B0604020202020204" pitchFamily="34" charset="0"/>
                <a:ea typeface="inherit"/>
              </a:rPr>
            </a:br>
            <a:endParaRPr kumimoji="1" lang="ja-JP" altLang="en-US" dirty="0"/>
          </a:p>
        </p:txBody>
      </p:sp>
      <p:sp>
        <p:nvSpPr>
          <p:cNvPr id="8" name="テキスト ボックス 7">
            <a:extLst>
              <a:ext uri="{FF2B5EF4-FFF2-40B4-BE49-F238E27FC236}">
                <a16:creationId xmlns:a16="http://schemas.microsoft.com/office/drawing/2014/main" id="{80ABB8A2-B32C-80E7-6C28-4129A425ED67}"/>
              </a:ext>
            </a:extLst>
          </p:cNvPr>
          <p:cNvSpPr txBox="1"/>
          <p:nvPr/>
        </p:nvSpPr>
        <p:spPr>
          <a:xfrm>
            <a:off x="247290" y="795657"/>
            <a:ext cx="8649420" cy="3798476"/>
          </a:xfrm>
          <a:prstGeom prst="rect">
            <a:avLst/>
          </a:prstGeom>
          <a:noFill/>
        </p:spPr>
        <p:txBody>
          <a:bodyPr wrap="square">
            <a:spAutoFit/>
          </a:bodyPr>
          <a:lstStyle/>
          <a:p>
            <a:pPr algn="l">
              <a:buNone/>
            </a:pPr>
            <a:r>
              <a:rPr lang="ja-JP" altLang="en-US" sz="1200" b="0" i="0" dirty="0">
                <a:solidFill>
                  <a:srgbClr val="2F2F2F"/>
                </a:solidFill>
                <a:effectLst/>
                <a:latin typeface="-apple-system"/>
              </a:rPr>
              <a:t>認知症の薬の服用にはご家族など周囲のサポートが不可欠です。薬の飲み忘れや、反対に飲んだことを忘れてしまう、上手に飲み込めないなど、認知症の場合は本人だけでは正しく薬を飲むことが困難なケースも少なくありません。医師や薬剤師などに相談しながら、正しく薬を服用できるよう次のような工夫をしていきましょう。</a:t>
            </a:r>
          </a:p>
          <a:p>
            <a:pPr algn="l">
              <a:spcBef>
                <a:spcPts val="1650"/>
              </a:spcBef>
              <a:spcAft>
                <a:spcPts val="825"/>
              </a:spcAft>
              <a:buNone/>
            </a:pPr>
            <a:r>
              <a:rPr lang="ja-JP" altLang="en-US" sz="1600" b="0" i="0" dirty="0">
                <a:solidFill>
                  <a:srgbClr val="2F2F2F"/>
                </a:solidFill>
                <a:effectLst/>
                <a:latin typeface="-apple-system"/>
              </a:rPr>
              <a:t>■</a:t>
            </a:r>
            <a:r>
              <a:rPr lang="ja-JP" altLang="en-US" sz="1600" b="0" i="0" u="sng" dirty="0">
                <a:solidFill>
                  <a:srgbClr val="2F2F2F"/>
                </a:solidFill>
                <a:effectLst/>
                <a:latin typeface="-apple-system"/>
              </a:rPr>
              <a:t>薬を飲み忘れないための工夫</a:t>
            </a:r>
          </a:p>
          <a:p>
            <a:pPr algn="l">
              <a:buNone/>
            </a:pPr>
            <a:r>
              <a:rPr lang="ja-JP" altLang="en-US" b="0" i="0" dirty="0">
                <a:solidFill>
                  <a:srgbClr val="2F2F2F"/>
                </a:solidFill>
                <a:effectLst/>
                <a:latin typeface="-apple-system"/>
              </a:rPr>
              <a:t>・医師に相談して薬を飲む回数を減らしてもらう</a:t>
            </a:r>
            <a:endParaRPr lang="en-US" altLang="ja-JP" b="0" i="0" dirty="0">
              <a:solidFill>
                <a:srgbClr val="2F2F2F"/>
              </a:solidFill>
              <a:effectLst/>
              <a:latin typeface="-apple-system"/>
            </a:endParaRPr>
          </a:p>
          <a:p>
            <a:pPr algn="l">
              <a:buNone/>
            </a:pPr>
            <a:endParaRPr lang="en-US" altLang="ja-JP" dirty="0">
              <a:solidFill>
                <a:srgbClr val="2F2F2F"/>
              </a:solidFill>
              <a:latin typeface="-apple-system"/>
            </a:endParaRPr>
          </a:p>
          <a:p>
            <a:pPr algn="l">
              <a:buNone/>
            </a:pPr>
            <a:r>
              <a:rPr lang="ja-JP" altLang="en-US" dirty="0">
                <a:solidFill>
                  <a:srgbClr val="2F2F2F"/>
                </a:solidFill>
                <a:latin typeface="-apple-system"/>
              </a:rPr>
              <a:t>・</a:t>
            </a:r>
            <a:r>
              <a:rPr lang="ja-JP" altLang="en-US" b="0" i="0" dirty="0">
                <a:solidFill>
                  <a:srgbClr val="2F2F2F"/>
                </a:solidFill>
                <a:effectLst/>
                <a:latin typeface="-apple-system"/>
              </a:rPr>
              <a:t>薬剤師に相談をして１回分を１袋に包む「一包化調剤」をしてもらう</a:t>
            </a:r>
            <a:endParaRPr lang="en-US" altLang="ja-JP" b="0" i="0" dirty="0">
              <a:solidFill>
                <a:srgbClr val="2F2F2F"/>
              </a:solidFill>
              <a:effectLst/>
              <a:latin typeface="-apple-system"/>
            </a:endParaRPr>
          </a:p>
          <a:p>
            <a:pPr algn="l">
              <a:buNone/>
            </a:pPr>
            <a:endParaRPr lang="en-US" altLang="ja-JP" dirty="0">
              <a:solidFill>
                <a:srgbClr val="2F2F2F"/>
              </a:solidFill>
              <a:latin typeface="-apple-system"/>
            </a:endParaRPr>
          </a:p>
          <a:p>
            <a:pPr algn="l">
              <a:buNone/>
            </a:pPr>
            <a:endParaRPr lang="en-US" altLang="ja-JP" b="0" i="0" dirty="0">
              <a:solidFill>
                <a:srgbClr val="2F2F2F"/>
              </a:solidFill>
              <a:effectLst/>
              <a:latin typeface="-apple-system"/>
            </a:endParaRPr>
          </a:p>
          <a:p>
            <a:pPr algn="l">
              <a:buNone/>
            </a:pPr>
            <a:endParaRPr lang="ja-JP" altLang="en-US" b="0" i="0" dirty="0">
              <a:solidFill>
                <a:srgbClr val="2F2F2F"/>
              </a:solidFill>
              <a:effectLst/>
              <a:latin typeface="-apple-system"/>
            </a:endParaRPr>
          </a:p>
          <a:p>
            <a:pPr algn="l">
              <a:buNone/>
            </a:pPr>
            <a:r>
              <a:rPr lang="ja-JP" altLang="en-US" b="0" i="0" dirty="0">
                <a:solidFill>
                  <a:srgbClr val="2F2F2F"/>
                </a:solidFill>
                <a:effectLst/>
                <a:latin typeface="-apple-system"/>
              </a:rPr>
              <a:t>・お薬カレンダーやピルケースを利用する</a:t>
            </a:r>
            <a:endParaRPr lang="en-US" altLang="ja-JP" b="0" i="0" dirty="0">
              <a:solidFill>
                <a:srgbClr val="2F2F2F"/>
              </a:solidFill>
              <a:effectLst/>
              <a:latin typeface="-apple-system"/>
            </a:endParaRPr>
          </a:p>
          <a:p>
            <a:pPr algn="l">
              <a:buNone/>
            </a:pPr>
            <a:endParaRPr lang="en-US" altLang="ja-JP" dirty="0">
              <a:solidFill>
                <a:srgbClr val="2F2F2F"/>
              </a:solidFill>
              <a:latin typeface="-apple-system"/>
            </a:endParaRPr>
          </a:p>
          <a:p>
            <a:pPr algn="l">
              <a:buNone/>
            </a:pPr>
            <a:endParaRPr lang="en-US" altLang="ja-JP" b="0" i="0" dirty="0">
              <a:solidFill>
                <a:srgbClr val="2F2F2F"/>
              </a:solidFill>
              <a:effectLst/>
              <a:latin typeface="-apple-system"/>
            </a:endParaRPr>
          </a:p>
          <a:p>
            <a:pPr algn="l">
              <a:buNone/>
            </a:pPr>
            <a:endParaRPr lang="en-US" altLang="ja-JP" dirty="0">
              <a:solidFill>
                <a:srgbClr val="2F2F2F"/>
              </a:solidFill>
              <a:latin typeface="-apple-system"/>
            </a:endParaRPr>
          </a:p>
          <a:p>
            <a:pPr algn="l">
              <a:buNone/>
            </a:pPr>
            <a:r>
              <a:rPr lang="ja-JP" altLang="en-US" dirty="0">
                <a:solidFill>
                  <a:srgbClr val="2F2F2F"/>
                </a:solidFill>
                <a:latin typeface="-apple-system"/>
              </a:rPr>
              <a:t>・</a:t>
            </a:r>
            <a:r>
              <a:rPr lang="ja-JP" altLang="en-US" b="0" i="0" dirty="0">
                <a:solidFill>
                  <a:srgbClr val="2F2F2F"/>
                </a:solidFill>
                <a:effectLst/>
                <a:latin typeface="-apple-system"/>
              </a:rPr>
              <a:t>一包化された薬袋に日付を記入する</a:t>
            </a:r>
            <a:endParaRPr lang="en-US" altLang="ja-JP" b="0" i="0" dirty="0">
              <a:solidFill>
                <a:srgbClr val="2F2F2F"/>
              </a:solidFill>
              <a:effectLst/>
              <a:latin typeface="-apple-system"/>
            </a:endParaRPr>
          </a:p>
          <a:p>
            <a:pPr algn="l">
              <a:buNone/>
            </a:pPr>
            <a:endParaRPr lang="ja-JP" altLang="en-US" b="0" i="0" dirty="0">
              <a:solidFill>
                <a:srgbClr val="2F2F2F"/>
              </a:solidFill>
              <a:effectLst/>
              <a:latin typeface="-apple-system"/>
            </a:endParaRPr>
          </a:p>
        </p:txBody>
      </p:sp>
      <p:pic>
        <p:nvPicPr>
          <p:cNvPr id="3" name="Picture 11" descr="服薬の工夫・アイデア｜しっかり服薬.com 石川県・公益社団法人石川県薬剤師会">
            <a:extLst>
              <a:ext uri="{FF2B5EF4-FFF2-40B4-BE49-F238E27FC236}">
                <a16:creationId xmlns:a16="http://schemas.microsoft.com/office/drawing/2014/main" id="{3E226D5E-DCFF-A28D-4045-C957D8331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02" y="2571750"/>
            <a:ext cx="1749836" cy="6175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1" descr="服薬の工夫・アイデア｜しっかり服薬.com 石川県・公益社団法人石川県薬剤師会">
            <a:extLst>
              <a:ext uri="{FF2B5EF4-FFF2-40B4-BE49-F238E27FC236}">
                <a16:creationId xmlns:a16="http://schemas.microsoft.com/office/drawing/2014/main" id="{678262C2-3581-CDDB-C149-733F07A5B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02" y="4347843"/>
            <a:ext cx="1749836" cy="617589"/>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B30CE559-7399-43E2-4F2D-2EBCAFE85A18}"/>
              </a:ext>
            </a:extLst>
          </p:cNvPr>
          <p:cNvPicPr>
            <a:picLocks noChangeAspect="1"/>
          </p:cNvPicPr>
          <p:nvPr/>
        </p:nvPicPr>
        <p:blipFill>
          <a:blip r:embed="rId4"/>
          <a:stretch>
            <a:fillRect/>
          </a:stretch>
        </p:blipFill>
        <p:spPr>
          <a:xfrm>
            <a:off x="4384695" y="3189339"/>
            <a:ext cx="2106161" cy="1375360"/>
          </a:xfrm>
          <a:prstGeom prst="rect">
            <a:avLst/>
          </a:prstGeom>
        </p:spPr>
      </p:pic>
      <p:pic>
        <p:nvPicPr>
          <p:cNvPr id="6" name="図 5">
            <a:extLst>
              <a:ext uri="{FF2B5EF4-FFF2-40B4-BE49-F238E27FC236}">
                <a16:creationId xmlns:a16="http://schemas.microsoft.com/office/drawing/2014/main" id="{FB139742-7D0E-2846-5C2E-CB0D559A673E}"/>
              </a:ext>
            </a:extLst>
          </p:cNvPr>
          <p:cNvPicPr>
            <a:picLocks noChangeAspect="1"/>
          </p:cNvPicPr>
          <p:nvPr/>
        </p:nvPicPr>
        <p:blipFill>
          <a:blip r:embed="rId5"/>
          <a:stretch>
            <a:fillRect/>
          </a:stretch>
        </p:blipFill>
        <p:spPr>
          <a:xfrm>
            <a:off x="6647157" y="3643703"/>
            <a:ext cx="1262442" cy="843568"/>
          </a:xfrm>
          <a:prstGeom prst="rect">
            <a:avLst/>
          </a:prstGeom>
        </p:spPr>
      </p:pic>
    </p:spTree>
    <p:extLst>
      <p:ext uri="{BB962C8B-B14F-4D97-AF65-F5344CB8AC3E}">
        <p14:creationId xmlns:p14="http://schemas.microsoft.com/office/powerpoint/2010/main" val="2666907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E91B4A93-A6C0-C1D8-51ED-0DE1B6B8EB6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C8B3065-A59C-1E6A-8A5E-B16BA3C6364C}"/>
              </a:ext>
            </a:extLst>
          </p:cNvPr>
          <p:cNvSpPr>
            <a:spLocks noGrp="1"/>
          </p:cNvSpPr>
          <p:nvPr>
            <p:ph type="title"/>
          </p:nvPr>
        </p:nvSpPr>
        <p:spPr>
          <a:xfrm>
            <a:off x="220260" y="222957"/>
            <a:ext cx="8520600" cy="572700"/>
          </a:xfrm>
        </p:spPr>
        <p:txBody>
          <a:bodyPr>
            <a:normAutofit fontScale="90000"/>
          </a:bodyPr>
          <a:lstStyle/>
          <a:p>
            <a:r>
              <a:rPr lang="ja-JP" altLang="ja-JP" u="sng" dirty="0">
                <a:solidFill>
                  <a:srgbClr val="2F2F2F"/>
                </a:solidFill>
                <a:latin typeface="Arial" panose="020B0604020202020204" pitchFamily="34" charset="0"/>
                <a:ea typeface="inherit"/>
              </a:rPr>
              <a:t>薬を飲む際の注意点</a:t>
            </a:r>
            <a:br>
              <a:rPr lang="ja-JP" altLang="ja-JP" dirty="0">
                <a:solidFill>
                  <a:srgbClr val="2F2F2F"/>
                </a:solidFill>
                <a:latin typeface="Arial" panose="020B0604020202020204" pitchFamily="34" charset="0"/>
                <a:ea typeface="inherit"/>
              </a:rPr>
            </a:br>
            <a:endParaRPr kumimoji="1" lang="ja-JP" altLang="en-US" dirty="0"/>
          </a:p>
        </p:txBody>
      </p:sp>
      <p:sp>
        <p:nvSpPr>
          <p:cNvPr id="8" name="テキスト ボックス 7">
            <a:extLst>
              <a:ext uri="{FF2B5EF4-FFF2-40B4-BE49-F238E27FC236}">
                <a16:creationId xmlns:a16="http://schemas.microsoft.com/office/drawing/2014/main" id="{248B5E1F-E512-41C2-3114-25F73395184A}"/>
              </a:ext>
            </a:extLst>
          </p:cNvPr>
          <p:cNvSpPr txBox="1"/>
          <p:nvPr/>
        </p:nvSpPr>
        <p:spPr>
          <a:xfrm>
            <a:off x="220260" y="790493"/>
            <a:ext cx="8631239" cy="4116512"/>
          </a:xfrm>
          <a:prstGeom prst="rect">
            <a:avLst/>
          </a:prstGeom>
          <a:noFill/>
        </p:spPr>
        <p:txBody>
          <a:bodyPr wrap="square">
            <a:spAutoFit/>
          </a:bodyPr>
          <a:lstStyle/>
          <a:p>
            <a:pPr algn="l">
              <a:spcBef>
                <a:spcPts val="1650"/>
              </a:spcBef>
              <a:spcAft>
                <a:spcPts val="825"/>
              </a:spcAft>
              <a:buNone/>
            </a:pPr>
            <a:r>
              <a:rPr lang="ja-JP" altLang="en-US" sz="1800" b="0" i="0" dirty="0">
                <a:solidFill>
                  <a:srgbClr val="2F2F2F"/>
                </a:solidFill>
                <a:effectLst/>
                <a:latin typeface="-apple-system"/>
              </a:rPr>
              <a:t>■</a:t>
            </a:r>
            <a:r>
              <a:rPr lang="ja-JP" altLang="en-US" sz="1800" b="0" i="0" u="sng" dirty="0">
                <a:solidFill>
                  <a:srgbClr val="2F2F2F"/>
                </a:solidFill>
                <a:effectLst/>
                <a:latin typeface="-apple-system"/>
              </a:rPr>
              <a:t>薬を飲み過ぎないための工夫</a:t>
            </a:r>
          </a:p>
          <a:p>
            <a:pPr algn="l">
              <a:buNone/>
            </a:pPr>
            <a:r>
              <a:rPr lang="ja-JP" altLang="en-US" sz="1800" b="0" i="0" dirty="0">
                <a:solidFill>
                  <a:srgbClr val="2F2F2F"/>
                </a:solidFill>
                <a:effectLst/>
                <a:latin typeface="-apple-system"/>
              </a:rPr>
              <a:t>・既に薬を飲んでいるのに飲んでいないと思ってしまう場合</a:t>
            </a:r>
            <a:endParaRPr lang="en-US" altLang="ja-JP" sz="1800" dirty="0">
              <a:solidFill>
                <a:srgbClr val="2F2F2F"/>
              </a:solidFill>
              <a:latin typeface="-apple-system"/>
            </a:endParaRPr>
          </a:p>
          <a:p>
            <a:pPr algn="l">
              <a:buNone/>
            </a:pPr>
            <a:endParaRPr lang="en-US" altLang="ja-JP" sz="1800" b="0" i="0" dirty="0">
              <a:solidFill>
                <a:srgbClr val="2F2F2F"/>
              </a:solidFill>
              <a:effectLst/>
              <a:latin typeface="-apple-system"/>
            </a:endParaRPr>
          </a:p>
          <a:p>
            <a:pPr algn="l">
              <a:buNone/>
            </a:pPr>
            <a:r>
              <a:rPr lang="ja-JP" altLang="en-US" sz="1800" dirty="0">
                <a:solidFill>
                  <a:srgbClr val="2F2F2F"/>
                </a:solidFill>
                <a:latin typeface="-apple-system"/>
              </a:rPr>
              <a:t>　</a:t>
            </a:r>
            <a:r>
              <a:rPr lang="ja-JP" altLang="en-US" sz="1800" b="0" i="0" dirty="0">
                <a:solidFill>
                  <a:srgbClr val="2F2F2F"/>
                </a:solidFill>
                <a:effectLst/>
                <a:latin typeface="-apple-system"/>
              </a:rPr>
              <a:t>薬としての作用がない偽薬（プラセボ）などを活用して、</a:t>
            </a:r>
            <a:endParaRPr lang="en-US" altLang="ja-JP" sz="1800" b="0" i="0" dirty="0">
              <a:solidFill>
                <a:srgbClr val="2F2F2F"/>
              </a:solidFill>
              <a:effectLst/>
              <a:latin typeface="-apple-system"/>
            </a:endParaRPr>
          </a:p>
          <a:p>
            <a:pPr algn="l">
              <a:buNone/>
            </a:pPr>
            <a:r>
              <a:rPr lang="ja-JP" altLang="en-US" sz="1800" dirty="0">
                <a:solidFill>
                  <a:srgbClr val="2F2F2F"/>
                </a:solidFill>
                <a:latin typeface="-apple-system"/>
              </a:rPr>
              <a:t>　</a:t>
            </a:r>
            <a:r>
              <a:rPr lang="ja-JP" altLang="en-US" sz="1800" b="0" i="0" dirty="0">
                <a:solidFill>
                  <a:srgbClr val="2F2F2F"/>
                </a:solidFill>
                <a:effectLst/>
                <a:latin typeface="-apple-system"/>
              </a:rPr>
              <a:t>飲んだ満足感を得てもらう</a:t>
            </a:r>
          </a:p>
          <a:p>
            <a:pPr algn="l">
              <a:spcBef>
                <a:spcPts val="1650"/>
              </a:spcBef>
              <a:spcAft>
                <a:spcPts val="825"/>
              </a:spcAft>
              <a:buNone/>
            </a:pPr>
            <a:r>
              <a:rPr lang="ja-JP" altLang="en-US" sz="1800" b="0" i="0" dirty="0">
                <a:solidFill>
                  <a:srgbClr val="2F2F2F"/>
                </a:solidFill>
                <a:effectLst/>
                <a:latin typeface="-apple-system"/>
              </a:rPr>
              <a:t>■</a:t>
            </a:r>
            <a:r>
              <a:rPr lang="ja-JP" altLang="en-US" sz="1800" b="0" i="0" u="sng" dirty="0">
                <a:solidFill>
                  <a:srgbClr val="2F2F2F"/>
                </a:solidFill>
                <a:effectLst/>
                <a:latin typeface="-apple-system"/>
              </a:rPr>
              <a:t>薬を飲みたがらないときの工夫</a:t>
            </a:r>
          </a:p>
          <a:p>
            <a:pPr algn="l">
              <a:buNone/>
            </a:pPr>
            <a:r>
              <a:rPr lang="ja-JP" altLang="en-US" b="0" i="0" dirty="0">
                <a:solidFill>
                  <a:srgbClr val="2F2F2F"/>
                </a:solidFill>
                <a:effectLst/>
                <a:latin typeface="-apple-system"/>
              </a:rPr>
              <a:t>・</a:t>
            </a:r>
            <a:r>
              <a:rPr lang="ja-JP" altLang="en-US" sz="1800" b="0" i="0" dirty="0">
                <a:solidFill>
                  <a:srgbClr val="2F2F2F"/>
                </a:solidFill>
                <a:effectLst/>
                <a:latin typeface="-apple-system"/>
              </a:rPr>
              <a:t>医師に相談して、剤形や服薬回数、服薬時間などを変更してもらう</a:t>
            </a:r>
            <a:endParaRPr lang="en-US" altLang="ja-JP" sz="1800" b="0" i="0" dirty="0">
              <a:solidFill>
                <a:srgbClr val="2F2F2F"/>
              </a:solidFill>
              <a:effectLst/>
              <a:latin typeface="-apple-system"/>
            </a:endParaRPr>
          </a:p>
          <a:p>
            <a:pPr algn="l">
              <a:buNone/>
            </a:pPr>
            <a:endParaRPr lang="ja-JP" altLang="en-US" sz="1800" b="0" i="0" dirty="0">
              <a:solidFill>
                <a:srgbClr val="2F2F2F"/>
              </a:solidFill>
              <a:effectLst/>
              <a:latin typeface="-apple-system"/>
            </a:endParaRPr>
          </a:p>
          <a:p>
            <a:pPr algn="l">
              <a:buNone/>
            </a:pPr>
            <a:r>
              <a:rPr lang="ja-JP" altLang="en-US" sz="1800" b="0" i="0" dirty="0">
                <a:solidFill>
                  <a:srgbClr val="2F2F2F"/>
                </a:solidFill>
                <a:effectLst/>
                <a:latin typeface="-apple-system"/>
              </a:rPr>
              <a:t>・食事やおやつと</a:t>
            </a:r>
            <a:r>
              <a:rPr lang="ja-JP" altLang="en-US" sz="1800" dirty="0">
                <a:solidFill>
                  <a:srgbClr val="2F2F2F"/>
                </a:solidFill>
                <a:latin typeface="-apple-system"/>
              </a:rPr>
              <a:t>等、</a:t>
            </a:r>
            <a:r>
              <a:rPr lang="ja-JP" altLang="en-US" sz="1800" b="0" i="0" dirty="0">
                <a:solidFill>
                  <a:srgbClr val="2F2F2F"/>
                </a:solidFill>
                <a:effectLst/>
                <a:latin typeface="-apple-system"/>
              </a:rPr>
              <a:t>楽しい時間に飲むようにする</a:t>
            </a:r>
            <a:endParaRPr lang="en-US" altLang="ja-JP" sz="1800" b="0" i="0" dirty="0">
              <a:solidFill>
                <a:srgbClr val="2F2F2F"/>
              </a:solidFill>
              <a:effectLst/>
              <a:latin typeface="-apple-system"/>
            </a:endParaRPr>
          </a:p>
          <a:p>
            <a:pPr algn="l">
              <a:buNone/>
            </a:pPr>
            <a:endParaRPr lang="en-US" altLang="ja-JP" sz="1800" b="0" i="0" dirty="0">
              <a:solidFill>
                <a:srgbClr val="2F2F2F"/>
              </a:solidFill>
              <a:effectLst/>
              <a:latin typeface="-apple-system"/>
            </a:endParaRPr>
          </a:p>
          <a:p>
            <a:pPr algn="l">
              <a:buNone/>
            </a:pPr>
            <a:r>
              <a:rPr lang="ja-JP" altLang="en-US" sz="1800" b="0" i="0" dirty="0">
                <a:solidFill>
                  <a:srgbClr val="2F2F2F"/>
                </a:solidFill>
                <a:effectLst/>
                <a:latin typeface="-apple-system"/>
              </a:rPr>
              <a:t>・生活習慣に合わせて対応する</a:t>
            </a:r>
            <a:endParaRPr lang="en-US" altLang="ja-JP" sz="1800" b="0" i="0" dirty="0">
              <a:solidFill>
                <a:srgbClr val="2F2F2F"/>
              </a:solidFill>
              <a:effectLst/>
              <a:latin typeface="-apple-system"/>
            </a:endParaRPr>
          </a:p>
          <a:p>
            <a:pPr algn="l">
              <a:buNone/>
            </a:pPr>
            <a:endParaRPr lang="ja-JP" altLang="en-US" sz="1800" b="0" i="0" dirty="0">
              <a:solidFill>
                <a:srgbClr val="2F2F2F"/>
              </a:solidFill>
              <a:effectLst/>
              <a:latin typeface="-apple-system"/>
            </a:endParaRPr>
          </a:p>
          <a:p>
            <a:pPr algn="l"/>
            <a:r>
              <a:rPr lang="ja-JP" altLang="en-US" sz="1800" b="0" i="0" dirty="0">
                <a:solidFill>
                  <a:srgbClr val="2F2F2F"/>
                </a:solidFill>
                <a:effectLst/>
                <a:latin typeface="-apple-system"/>
              </a:rPr>
              <a:t>・貼付薬を使用することで、受け入れてもらいやすくなる</a:t>
            </a:r>
          </a:p>
        </p:txBody>
      </p:sp>
    </p:spTree>
    <p:extLst>
      <p:ext uri="{BB962C8B-B14F-4D97-AF65-F5344CB8AC3E}">
        <p14:creationId xmlns:p14="http://schemas.microsoft.com/office/powerpoint/2010/main" val="4264361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D6A249-EB64-FBFA-FE06-7D418C34FB66}"/>
              </a:ext>
            </a:extLst>
          </p:cNvPr>
          <p:cNvSpPr>
            <a:spLocks noGrp="1"/>
          </p:cNvSpPr>
          <p:nvPr>
            <p:ph type="title"/>
          </p:nvPr>
        </p:nvSpPr>
        <p:spPr>
          <a:xfrm>
            <a:off x="311700" y="573402"/>
            <a:ext cx="8520600" cy="572700"/>
          </a:xfrm>
        </p:spPr>
        <p:txBody>
          <a:bodyPr>
            <a:noAutofit/>
          </a:bodyPr>
          <a:lstStyle/>
          <a:p>
            <a:pPr algn="ctr"/>
            <a:r>
              <a:rPr kumimoji="1" lang="ja-JP" altLang="en-US" sz="5400" u="sng" dirty="0">
                <a:latin typeface="HGP創英角ﾎﾟｯﾌﾟ体" panose="040B0A00000000000000" pitchFamily="50" charset="-128"/>
                <a:ea typeface="HGP創英角ﾎﾟｯﾌﾟ体" panose="040B0A00000000000000" pitchFamily="50" charset="-128"/>
              </a:rPr>
              <a:t>完</a:t>
            </a:r>
          </a:p>
        </p:txBody>
      </p:sp>
      <p:sp>
        <p:nvSpPr>
          <p:cNvPr id="3" name="テキスト プレースホルダー 2">
            <a:extLst>
              <a:ext uri="{FF2B5EF4-FFF2-40B4-BE49-F238E27FC236}">
                <a16:creationId xmlns:a16="http://schemas.microsoft.com/office/drawing/2014/main" id="{74D659CD-28A6-E0C2-1BCD-070D901CA813}"/>
              </a:ext>
            </a:extLst>
          </p:cNvPr>
          <p:cNvSpPr>
            <a:spLocks noGrp="1"/>
          </p:cNvSpPr>
          <p:nvPr>
            <p:ph type="body" idx="1"/>
          </p:nvPr>
        </p:nvSpPr>
        <p:spPr>
          <a:xfrm>
            <a:off x="311700" y="2401880"/>
            <a:ext cx="8520600" cy="2318530"/>
          </a:xfrm>
        </p:spPr>
        <p:txBody>
          <a:bodyPr>
            <a:normAutofit/>
          </a:bodyPr>
          <a:lstStyle/>
          <a:p>
            <a:pPr marL="114300" indent="0" algn="ctr">
              <a:buNone/>
            </a:pPr>
            <a:r>
              <a:rPr kumimoji="1" lang="ja-JP" altLang="en-US" sz="4400" dirty="0">
                <a:solidFill>
                  <a:schemeClr val="tx1"/>
                </a:solidFill>
                <a:latin typeface="HGP創英角ﾎﾟｯﾌﾟ体" panose="040B0A00000000000000" pitchFamily="50" charset="-128"/>
                <a:ea typeface="HGP創英角ﾎﾟｯﾌﾟ体" panose="040B0A00000000000000" pitchFamily="50" charset="-128"/>
              </a:rPr>
              <a:t>ご清聴ありがとうございました。</a:t>
            </a:r>
          </a:p>
        </p:txBody>
      </p:sp>
    </p:spTree>
    <p:extLst>
      <p:ext uri="{BB962C8B-B14F-4D97-AF65-F5344CB8AC3E}">
        <p14:creationId xmlns:p14="http://schemas.microsoft.com/office/powerpoint/2010/main" val="2730946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3B4039-0276-CB10-F925-C8D86304F27A}"/>
              </a:ext>
            </a:extLst>
          </p:cNvPr>
          <p:cNvSpPr>
            <a:spLocks noGrp="1"/>
          </p:cNvSpPr>
          <p:nvPr>
            <p:ph type="title"/>
          </p:nvPr>
        </p:nvSpPr>
        <p:spPr>
          <a:xfrm>
            <a:off x="311700" y="388957"/>
            <a:ext cx="8520600" cy="841800"/>
          </a:xfrm>
        </p:spPr>
        <p:txBody>
          <a:bodyPr>
            <a:normAutofit/>
          </a:bodyPr>
          <a:lstStyle/>
          <a:p>
            <a:r>
              <a:rPr kumimoji="1" lang="ja-JP" altLang="en-US" dirty="0"/>
              <a:t>今日の話題</a:t>
            </a:r>
          </a:p>
        </p:txBody>
      </p:sp>
      <p:sp>
        <p:nvSpPr>
          <p:cNvPr id="4" name="テキスト ボックス 3">
            <a:extLst>
              <a:ext uri="{FF2B5EF4-FFF2-40B4-BE49-F238E27FC236}">
                <a16:creationId xmlns:a16="http://schemas.microsoft.com/office/drawing/2014/main" id="{B3DC41B1-628B-DC23-1080-4604998CA4CB}"/>
              </a:ext>
            </a:extLst>
          </p:cNvPr>
          <p:cNvSpPr txBox="1"/>
          <p:nvPr/>
        </p:nvSpPr>
        <p:spPr>
          <a:xfrm>
            <a:off x="1382749" y="1351306"/>
            <a:ext cx="2319455" cy="400110"/>
          </a:xfrm>
          <a:prstGeom prst="rect">
            <a:avLst/>
          </a:prstGeom>
          <a:noFill/>
        </p:spPr>
        <p:txBody>
          <a:bodyPr wrap="square" rtlCol="0">
            <a:spAutoFit/>
          </a:bodyPr>
          <a:lstStyle/>
          <a:p>
            <a:r>
              <a:rPr kumimoji="1" lang="ja-JP" altLang="en-US" sz="2000" dirty="0"/>
              <a:t>■</a:t>
            </a:r>
            <a:r>
              <a:rPr kumimoji="1" lang="ja-JP" altLang="en-US" sz="2000" dirty="0">
                <a:hlinkClick r:id="rId3" action="ppaction://hlinksldjump"/>
              </a:rPr>
              <a:t>認知症とは？</a:t>
            </a:r>
            <a:endParaRPr kumimoji="1" lang="en-US" altLang="ja-JP" sz="2000" dirty="0"/>
          </a:p>
        </p:txBody>
      </p:sp>
      <p:sp>
        <p:nvSpPr>
          <p:cNvPr id="5" name="テキスト ボックス 4">
            <a:extLst>
              <a:ext uri="{FF2B5EF4-FFF2-40B4-BE49-F238E27FC236}">
                <a16:creationId xmlns:a16="http://schemas.microsoft.com/office/drawing/2014/main" id="{9DAA79B7-2672-B66B-22A6-C26908987751}"/>
              </a:ext>
            </a:extLst>
          </p:cNvPr>
          <p:cNvSpPr txBox="1"/>
          <p:nvPr/>
        </p:nvSpPr>
        <p:spPr>
          <a:xfrm>
            <a:off x="1382749" y="3255907"/>
            <a:ext cx="3189251" cy="707886"/>
          </a:xfrm>
          <a:prstGeom prst="rect">
            <a:avLst/>
          </a:prstGeom>
          <a:noFill/>
        </p:spPr>
        <p:txBody>
          <a:bodyPr wrap="square" rtlCol="0">
            <a:spAutoFit/>
          </a:bodyPr>
          <a:lstStyle/>
          <a:p>
            <a:r>
              <a:rPr kumimoji="1" lang="ja-JP" altLang="en-US" sz="2000" dirty="0"/>
              <a:t>■認知症の方への対応</a:t>
            </a:r>
            <a:endParaRPr kumimoji="1" lang="en-US" altLang="ja-JP" sz="2000" dirty="0"/>
          </a:p>
          <a:p>
            <a:endParaRPr kumimoji="1" lang="en-US" altLang="ja-JP" sz="2000" dirty="0"/>
          </a:p>
        </p:txBody>
      </p:sp>
      <p:sp>
        <p:nvSpPr>
          <p:cNvPr id="6" name="テキスト ボックス 5">
            <a:extLst>
              <a:ext uri="{FF2B5EF4-FFF2-40B4-BE49-F238E27FC236}">
                <a16:creationId xmlns:a16="http://schemas.microsoft.com/office/drawing/2014/main" id="{35DE9FAC-1D18-541F-C9C9-2E8228B3B90C}"/>
              </a:ext>
            </a:extLst>
          </p:cNvPr>
          <p:cNvSpPr txBox="1"/>
          <p:nvPr/>
        </p:nvSpPr>
        <p:spPr>
          <a:xfrm>
            <a:off x="1382749" y="2636429"/>
            <a:ext cx="2245112" cy="707886"/>
          </a:xfrm>
          <a:prstGeom prst="rect">
            <a:avLst/>
          </a:prstGeom>
          <a:noFill/>
        </p:spPr>
        <p:txBody>
          <a:bodyPr wrap="square" rtlCol="0">
            <a:spAutoFit/>
          </a:bodyPr>
          <a:lstStyle/>
          <a:p>
            <a:r>
              <a:rPr kumimoji="1" lang="ja-JP" altLang="en-US" sz="2000" dirty="0"/>
              <a:t>■</a:t>
            </a:r>
            <a:r>
              <a:rPr kumimoji="1" lang="ja-JP" altLang="en-US" sz="2000" dirty="0">
                <a:hlinkClick r:id="rId4" action="ppaction://hlinksldjump"/>
              </a:rPr>
              <a:t>認知症の予防</a:t>
            </a:r>
            <a:endParaRPr kumimoji="1" lang="en-US" altLang="ja-JP" sz="2000" dirty="0"/>
          </a:p>
          <a:p>
            <a:endParaRPr kumimoji="1" lang="en-US" altLang="ja-JP" sz="2000" dirty="0"/>
          </a:p>
        </p:txBody>
      </p:sp>
      <p:sp>
        <p:nvSpPr>
          <p:cNvPr id="7" name="テキスト ボックス 6">
            <a:extLst>
              <a:ext uri="{FF2B5EF4-FFF2-40B4-BE49-F238E27FC236}">
                <a16:creationId xmlns:a16="http://schemas.microsoft.com/office/drawing/2014/main" id="{2C9A4709-E177-3F34-F3B3-07988BD79D41}"/>
              </a:ext>
            </a:extLst>
          </p:cNvPr>
          <p:cNvSpPr txBox="1"/>
          <p:nvPr/>
        </p:nvSpPr>
        <p:spPr>
          <a:xfrm>
            <a:off x="1382748" y="2016951"/>
            <a:ext cx="3444746" cy="707886"/>
          </a:xfrm>
          <a:prstGeom prst="rect">
            <a:avLst/>
          </a:prstGeom>
          <a:noFill/>
        </p:spPr>
        <p:txBody>
          <a:bodyPr wrap="square" rtlCol="0">
            <a:spAutoFit/>
          </a:bodyPr>
          <a:lstStyle/>
          <a:p>
            <a:r>
              <a:rPr kumimoji="1" lang="ja-JP" altLang="en-US" sz="2000" dirty="0"/>
              <a:t>■</a:t>
            </a:r>
            <a:r>
              <a:rPr kumimoji="1" lang="ja-JP" altLang="en-US" sz="2000" dirty="0">
                <a:hlinkClick r:id="rId5" action="ppaction://hlinksldjump"/>
              </a:rPr>
              <a:t>認知症のお薬って？</a:t>
            </a:r>
            <a:endParaRPr kumimoji="1" lang="en-US" altLang="ja-JP" sz="2000" dirty="0"/>
          </a:p>
          <a:p>
            <a:endParaRPr kumimoji="1" lang="en-US" altLang="ja-JP" sz="2000" dirty="0"/>
          </a:p>
        </p:txBody>
      </p:sp>
      <p:sp>
        <p:nvSpPr>
          <p:cNvPr id="8" name="テキスト ボックス 7">
            <a:extLst>
              <a:ext uri="{FF2B5EF4-FFF2-40B4-BE49-F238E27FC236}">
                <a16:creationId xmlns:a16="http://schemas.microsoft.com/office/drawing/2014/main" id="{B8BA21C9-0165-7A10-088D-44476DAD1439}"/>
              </a:ext>
            </a:extLst>
          </p:cNvPr>
          <p:cNvSpPr txBox="1"/>
          <p:nvPr/>
        </p:nvSpPr>
        <p:spPr>
          <a:xfrm>
            <a:off x="4239491" y="3095532"/>
            <a:ext cx="2814452" cy="830997"/>
          </a:xfrm>
          <a:prstGeom prst="rect">
            <a:avLst/>
          </a:prstGeom>
          <a:noFill/>
        </p:spPr>
        <p:txBody>
          <a:bodyPr wrap="square" rtlCol="0">
            <a:spAutoFit/>
          </a:bodyPr>
          <a:lstStyle/>
          <a:p>
            <a:r>
              <a:rPr kumimoji="1" lang="ja-JP" altLang="en-US" sz="4800" dirty="0"/>
              <a:t>👈</a:t>
            </a:r>
            <a:r>
              <a:rPr kumimoji="1" lang="ja-JP" altLang="en-US" sz="1800" dirty="0"/>
              <a:t> </a:t>
            </a:r>
            <a:r>
              <a:rPr kumimoji="1" lang="ja-JP" altLang="en-US" sz="1800" b="1" dirty="0">
                <a:solidFill>
                  <a:srgbClr val="FF0000"/>
                </a:solidFill>
              </a:rPr>
              <a:t>専門性が必須！</a:t>
            </a:r>
            <a:endParaRPr kumimoji="1" lang="ja-JP" altLang="en-US" b="1" dirty="0">
              <a:solidFill>
                <a:srgbClr val="FF0000"/>
              </a:solidFill>
            </a:endParaRPr>
          </a:p>
        </p:txBody>
      </p:sp>
    </p:spTree>
    <p:extLst>
      <p:ext uri="{BB962C8B-B14F-4D97-AF65-F5344CB8AC3E}">
        <p14:creationId xmlns:p14="http://schemas.microsoft.com/office/powerpoint/2010/main" val="191011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EF8C0A-F5C6-C745-7DE6-88888EEBA6EB}"/>
              </a:ext>
            </a:extLst>
          </p:cNvPr>
          <p:cNvSpPr>
            <a:spLocks noGrp="1"/>
          </p:cNvSpPr>
          <p:nvPr>
            <p:ph type="title"/>
          </p:nvPr>
        </p:nvSpPr>
        <p:spPr>
          <a:xfrm>
            <a:off x="311700" y="254230"/>
            <a:ext cx="8520600" cy="841800"/>
          </a:xfrm>
        </p:spPr>
        <p:txBody>
          <a:bodyPr/>
          <a:lstStyle/>
          <a:p>
            <a:r>
              <a:rPr kumimoji="1" lang="ja-JP" altLang="en-US" dirty="0"/>
              <a:t>認知症って、病気？</a:t>
            </a:r>
          </a:p>
        </p:txBody>
      </p:sp>
      <p:grpSp>
        <p:nvGrpSpPr>
          <p:cNvPr id="11" name="グループ化 10">
            <a:extLst>
              <a:ext uri="{FF2B5EF4-FFF2-40B4-BE49-F238E27FC236}">
                <a16:creationId xmlns:a16="http://schemas.microsoft.com/office/drawing/2014/main" id="{2597096D-BE0A-F359-D907-7E678B92E3B6}"/>
              </a:ext>
            </a:extLst>
          </p:cNvPr>
          <p:cNvGrpSpPr/>
          <p:nvPr/>
        </p:nvGrpSpPr>
        <p:grpSpPr>
          <a:xfrm>
            <a:off x="5869613" y="1328738"/>
            <a:ext cx="2062308" cy="2523680"/>
            <a:chOff x="5488495" y="1454554"/>
            <a:chExt cx="2062308" cy="2523680"/>
          </a:xfrm>
        </p:grpSpPr>
        <p:sp>
          <p:nvSpPr>
            <p:cNvPr id="4" name="テキスト ボックス 3">
              <a:extLst>
                <a:ext uri="{FF2B5EF4-FFF2-40B4-BE49-F238E27FC236}">
                  <a16:creationId xmlns:a16="http://schemas.microsoft.com/office/drawing/2014/main" id="{E7C78971-BE73-D31D-F7AC-EF0F54D8AEA0}"/>
                </a:ext>
              </a:extLst>
            </p:cNvPr>
            <p:cNvSpPr txBox="1"/>
            <p:nvPr/>
          </p:nvSpPr>
          <p:spPr>
            <a:xfrm>
              <a:off x="5586962" y="1526913"/>
              <a:ext cx="1865374" cy="769441"/>
            </a:xfrm>
            <a:prstGeom prst="rect">
              <a:avLst/>
            </a:prstGeom>
            <a:noFill/>
          </p:spPr>
          <p:txBody>
            <a:bodyPr wrap="square" rtlCol="0">
              <a:spAutoFit/>
            </a:bodyPr>
            <a:lstStyle/>
            <a:p>
              <a:r>
                <a:rPr kumimoji="1" lang="ja-JP" altLang="en-US" sz="1100" dirty="0"/>
                <a:t>老化により脳機能に問題が起きた、自然現象でしょ。</a:t>
              </a:r>
              <a:endParaRPr kumimoji="1" lang="en-US" altLang="ja-JP" sz="1100" dirty="0"/>
            </a:p>
            <a:p>
              <a:r>
                <a:rPr kumimoji="1" lang="ja-JP" altLang="en-US" sz="1100" dirty="0"/>
                <a:t>治療できるの？</a:t>
              </a:r>
              <a:endParaRPr kumimoji="1" lang="en-US" altLang="ja-JP" sz="1100" dirty="0"/>
            </a:p>
            <a:p>
              <a:r>
                <a:rPr kumimoji="1" lang="ja-JP" altLang="en-US" sz="1100" dirty="0"/>
                <a:t>治療は必要ないのでは？</a:t>
              </a:r>
              <a:endParaRPr kumimoji="1" lang="en-US" altLang="ja-JP" sz="1100" dirty="0"/>
            </a:p>
          </p:txBody>
        </p:sp>
        <p:pic>
          <p:nvPicPr>
            <p:cNvPr id="1030" name="Picture 6" descr="考える女性（無料イラスト素材） - イラスト素材図鑑">
              <a:extLst>
                <a:ext uri="{FF2B5EF4-FFF2-40B4-BE49-F238E27FC236}">
                  <a16:creationId xmlns:a16="http://schemas.microsoft.com/office/drawing/2014/main" id="{97074EA0-F318-D5EA-7AE8-9570F9A757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30" y="2338349"/>
              <a:ext cx="944958" cy="1639885"/>
            </a:xfrm>
            <a:prstGeom prst="rect">
              <a:avLst/>
            </a:prstGeom>
            <a:noFill/>
            <a:extLst>
              <a:ext uri="{909E8E84-426E-40DD-AFC4-6F175D3DCCD1}">
                <a14:hiddenFill xmlns:a14="http://schemas.microsoft.com/office/drawing/2010/main">
                  <a:solidFill>
                    <a:srgbClr val="FFFFFF"/>
                  </a:solidFill>
                </a14:hiddenFill>
              </a:ext>
            </a:extLst>
          </p:spPr>
        </p:pic>
        <p:sp>
          <p:nvSpPr>
            <p:cNvPr id="5" name="吹き出し: 角を丸めた四角形 4">
              <a:extLst>
                <a:ext uri="{FF2B5EF4-FFF2-40B4-BE49-F238E27FC236}">
                  <a16:creationId xmlns:a16="http://schemas.microsoft.com/office/drawing/2014/main" id="{0C6E0D8A-C184-695A-2CE6-B173D3EE5C63}"/>
                </a:ext>
              </a:extLst>
            </p:cNvPr>
            <p:cNvSpPr/>
            <p:nvPr/>
          </p:nvSpPr>
          <p:spPr>
            <a:xfrm>
              <a:off x="5488495" y="1454554"/>
              <a:ext cx="2062308" cy="922837"/>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92E470EE-2072-2CEB-7668-4DD8CD5FAE66}"/>
              </a:ext>
            </a:extLst>
          </p:cNvPr>
          <p:cNvGrpSpPr/>
          <p:nvPr/>
        </p:nvGrpSpPr>
        <p:grpSpPr>
          <a:xfrm>
            <a:off x="1318858" y="1328738"/>
            <a:ext cx="2062308" cy="2486023"/>
            <a:chOff x="1221064" y="1492211"/>
            <a:chExt cx="2062308" cy="2486023"/>
          </a:xfrm>
        </p:grpSpPr>
        <p:sp>
          <p:nvSpPr>
            <p:cNvPr id="3" name="テキスト ボックス 2">
              <a:extLst>
                <a:ext uri="{FF2B5EF4-FFF2-40B4-BE49-F238E27FC236}">
                  <a16:creationId xmlns:a16="http://schemas.microsoft.com/office/drawing/2014/main" id="{443B7ACF-A3FF-94BE-5EF7-A57B10685D9D}"/>
                </a:ext>
              </a:extLst>
            </p:cNvPr>
            <p:cNvSpPr txBox="1"/>
            <p:nvPr/>
          </p:nvSpPr>
          <p:spPr>
            <a:xfrm>
              <a:off x="1319530" y="1568908"/>
              <a:ext cx="1865375" cy="769441"/>
            </a:xfrm>
            <a:prstGeom prst="rect">
              <a:avLst/>
            </a:prstGeom>
            <a:noFill/>
          </p:spPr>
          <p:txBody>
            <a:bodyPr wrap="square" rtlCol="0">
              <a:spAutoFit/>
            </a:bodyPr>
            <a:lstStyle/>
            <a:p>
              <a:r>
                <a:rPr kumimoji="1" lang="ja-JP" altLang="en-US" sz="1100" dirty="0"/>
                <a:t>脳の機能が失われる疾患だから病気でしょ。</a:t>
              </a:r>
              <a:endParaRPr kumimoji="1" lang="en-US" altLang="ja-JP" sz="1100" dirty="0"/>
            </a:p>
            <a:p>
              <a:r>
                <a:rPr kumimoji="1" lang="ja-JP" altLang="en-US" sz="1100" dirty="0"/>
                <a:t>治療が出来るなら、治療した方がいいのでは？</a:t>
              </a:r>
            </a:p>
          </p:txBody>
        </p:sp>
        <p:pic>
          <p:nvPicPr>
            <p:cNvPr id="1032" name="Picture 8" descr="考える男の子（無料イラスト素材） - イラスト素材図鑑">
              <a:extLst>
                <a:ext uri="{FF2B5EF4-FFF2-40B4-BE49-F238E27FC236}">
                  <a16:creationId xmlns:a16="http://schemas.microsoft.com/office/drawing/2014/main" id="{896B7715-7B56-CE21-79FE-7C8F0C3126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4398" y="2452705"/>
              <a:ext cx="934622" cy="1525529"/>
            </a:xfrm>
            <a:prstGeom prst="rect">
              <a:avLst/>
            </a:prstGeom>
            <a:noFill/>
            <a:extLst>
              <a:ext uri="{909E8E84-426E-40DD-AFC4-6F175D3DCCD1}">
                <a14:hiddenFill xmlns:a14="http://schemas.microsoft.com/office/drawing/2010/main">
                  <a:solidFill>
                    <a:srgbClr val="FFFFFF"/>
                  </a:solidFill>
                </a14:hiddenFill>
              </a:ext>
            </a:extLst>
          </p:spPr>
        </p:pic>
        <p:sp>
          <p:nvSpPr>
            <p:cNvPr id="6" name="吹き出し: 角を丸めた四角形 5">
              <a:extLst>
                <a:ext uri="{FF2B5EF4-FFF2-40B4-BE49-F238E27FC236}">
                  <a16:creationId xmlns:a16="http://schemas.microsoft.com/office/drawing/2014/main" id="{E0B01259-B8A5-5E3E-F312-3143395D1839}"/>
                </a:ext>
              </a:extLst>
            </p:cNvPr>
            <p:cNvSpPr/>
            <p:nvPr/>
          </p:nvSpPr>
          <p:spPr>
            <a:xfrm>
              <a:off x="1221064" y="1492211"/>
              <a:ext cx="2062308" cy="922837"/>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 name="グループ化 20">
            <a:extLst>
              <a:ext uri="{FF2B5EF4-FFF2-40B4-BE49-F238E27FC236}">
                <a16:creationId xmlns:a16="http://schemas.microsoft.com/office/drawing/2014/main" id="{8877DBA8-3847-174D-6636-C76E4F055D1D}"/>
              </a:ext>
            </a:extLst>
          </p:cNvPr>
          <p:cNvGrpSpPr/>
          <p:nvPr/>
        </p:nvGrpSpPr>
        <p:grpSpPr>
          <a:xfrm>
            <a:off x="3559048" y="2276286"/>
            <a:ext cx="2310565" cy="2423932"/>
            <a:chOff x="3559048" y="2276286"/>
            <a:chExt cx="2310565" cy="2423932"/>
          </a:xfrm>
        </p:grpSpPr>
        <p:sp>
          <p:nvSpPr>
            <p:cNvPr id="8" name="爆発: 8 pt 7">
              <a:extLst>
                <a:ext uri="{FF2B5EF4-FFF2-40B4-BE49-F238E27FC236}">
                  <a16:creationId xmlns:a16="http://schemas.microsoft.com/office/drawing/2014/main" id="{F66B079C-6FAE-DCE3-B79B-7D508446054C}"/>
                </a:ext>
              </a:extLst>
            </p:cNvPr>
            <p:cNvSpPr/>
            <p:nvPr/>
          </p:nvSpPr>
          <p:spPr>
            <a:xfrm>
              <a:off x="3642833" y="3060333"/>
              <a:ext cx="2226780" cy="1639885"/>
            </a:xfrm>
            <a:prstGeom prst="irregularSeal1">
              <a:avLst/>
            </a:prstGeom>
            <a:noFill/>
            <a:ln>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8A47463-2B3B-00DA-D2D4-A466CB8164CE}"/>
                </a:ext>
              </a:extLst>
            </p:cNvPr>
            <p:cNvSpPr txBox="1"/>
            <p:nvPr/>
          </p:nvSpPr>
          <p:spPr>
            <a:xfrm>
              <a:off x="4125281" y="3621585"/>
              <a:ext cx="1261884" cy="461665"/>
            </a:xfrm>
            <a:prstGeom prst="rect">
              <a:avLst/>
            </a:prstGeom>
            <a:noFill/>
          </p:spPr>
          <p:txBody>
            <a:bodyPr wrap="none" rtlCol="0">
              <a:spAutoFit/>
            </a:bodyPr>
            <a:lstStyle/>
            <a:p>
              <a:r>
                <a:rPr kumimoji="1" lang="ja-JP" altLang="en-US" sz="1200" b="1" dirty="0">
                  <a:solidFill>
                    <a:srgbClr val="C00000"/>
                  </a:solidFill>
                </a:rPr>
                <a:t>なりたくない！</a:t>
              </a:r>
              <a:endParaRPr kumimoji="1" lang="en-US" altLang="ja-JP" sz="1200" b="1" dirty="0">
                <a:solidFill>
                  <a:srgbClr val="C00000"/>
                </a:solidFill>
              </a:endParaRPr>
            </a:p>
            <a:p>
              <a:r>
                <a:rPr kumimoji="1" lang="ja-JP" altLang="en-US" sz="1200" b="1" dirty="0">
                  <a:solidFill>
                    <a:srgbClr val="C00000"/>
                  </a:solidFill>
                </a:rPr>
                <a:t>困ってる！</a:t>
              </a:r>
              <a:endParaRPr kumimoji="1" lang="en-US" altLang="ja-JP" sz="1200" b="1" dirty="0">
                <a:solidFill>
                  <a:srgbClr val="C00000"/>
                </a:solidFill>
              </a:endParaRPr>
            </a:p>
          </p:txBody>
        </p:sp>
        <p:cxnSp>
          <p:nvCxnSpPr>
            <p:cNvPr id="16" name="直線矢印コネクタ 15">
              <a:extLst>
                <a:ext uri="{FF2B5EF4-FFF2-40B4-BE49-F238E27FC236}">
                  <a16:creationId xmlns:a16="http://schemas.microsoft.com/office/drawing/2014/main" id="{53F601F9-5E12-EF74-BD62-51F2B2087414}"/>
                </a:ext>
              </a:extLst>
            </p:cNvPr>
            <p:cNvCxnSpPr>
              <a:cxnSpLocks/>
            </p:cNvCxnSpPr>
            <p:nvPr/>
          </p:nvCxnSpPr>
          <p:spPr>
            <a:xfrm>
              <a:off x="3559048" y="2276286"/>
              <a:ext cx="466291" cy="74973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58A8C2C8-44EF-107B-4EE2-5503438519BB}"/>
                </a:ext>
              </a:extLst>
            </p:cNvPr>
            <p:cNvCxnSpPr>
              <a:cxnSpLocks/>
            </p:cNvCxnSpPr>
            <p:nvPr/>
          </p:nvCxnSpPr>
          <p:spPr>
            <a:xfrm flipH="1">
              <a:off x="5411163" y="2276286"/>
              <a:ext cx="354944" cy="74973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704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C25EFD-0620-5B24-7E0A-DD8C944011DA}"/>
              </a:ext>
            </a:extLst>
          </p:cNvPr>
          <p:cNvSpPr>
            <a:spLocks noGrp="1"/>
          </p:cNvSpPr>
          <p:nvPr>
            <p:ph type="title"/>
          </p:nvPr>
        </p:nvSpPr>
        <p:spPr>
          <a:xfrm>
            <a:off x="262662" y="5972"/>
            <a:ext cx="8520600" cy="674193"/>
          </a:xfrm>
          <a:noFill/>
        </p:spPr>
        <p:txBody>
          <a:bodyPr>
            <a:normAutofit/>
          </a:bodyPr>
          <a:lstStyle/>
          <a:p>
            <a:r>
              <a:rPr kumimoji="1" lang="ja-JP" altLang="en-US" sz="3200" u="sng" dirty="0"/>
              <a:t>認知症の症状</a:t>
            </a:r>
          </a:p>
        </p:txBody>
      </p:sp>
      <p:sp>
        <p:nvSpPr>
          <p:cNvPr id="3" name="テキスト ボックス 2">
            <a:extLst>
              <a:ext uri="{FF2B5EF4-FFF2-40B4-BE49-F238E27FC236}">
                <a16:creationId xmlns:a16="http://schemas.microsoft.com/office/drawing/2014/main" id="{DDA193EB-0179-C66F-8599-374E9662F962}"/>
              </a:ext>
            </a:extLst>
          </p:cNvPr>
          <p:cNvSpPr txBox="1"/>
          <p:nvPr/>
        </p:nvSpPr>
        <p:spPr>
          <a:xfrm>
            <a:off x="399639" y="596101"/>
            <a:ext cx="1114408" cy="369332"/>
          </a:xfrm>
          <a:prstGeom prst="rect">
            <a:avLst/>
          </a:prstGeom>
          <a:solidFill>
            <a:srgbClr val="FF0000"/>
          </a:solidFill>
          <a:ln w="31750" cap="rnd">
            <a:solidFill>
              <a:srgbClr val="FF0000"/>
            </a:solidFill>
            <a:extLst>
              <a:ext uri="{C807C97D-BFC1-408E-A445-0C87EB9F89A2}">
                <ask:lineSketchStyleProps xmlns:ask="http://schemas.microsoft.com/office/drawing/2018/sketchyshapes" sd="1219033472">
                  <a:custGeom>
                    <a:avLst/>
                    <a:gdLst>
                      <a:gd name="connsiteX0" fmla="*/ 0 w 1005403"/>
                      <a:gd name="connsiteY0" fmla="*/ 0 h 338554"/>
                      <a:gd name="connsiteX1" fmla="*/ 1005403 w 1005403"/>
                      <a:gd name="connsiteY1" fmla="*/ 0 h 338554"/>
                      <a:gd name="connsiteX2" fmla="*/ 1005403 w 1005403"/>
                      <a:gd name="connsiteY2" fmla="*/ 338554 h 338554"/>
                      <a:gd name="connsiteX3" fmla="*/ 0 w 1005403"/>
                      <a:gd name="connsiteY3" fmla="*/ 338554 h 338554"/>
                      <a:gd name="connsiteX4" fmla="*/ 0 w 1005403"/>
                      <a:gd name="connsiteY4" fmla="*/ 0 h 33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403" h="338554" extrusionOk="0">
                        <a:moveTo>
                          <a:pt x="0" y="0"/>
                        </a:moveTo>
                        <a:cubicBezTo>
                          <a:pt x="361699" y="33468"/>
                          <a:pt x="621479" y="-927"/>
                          <a:pt x="1005403" y="0"/>
                        </a:cubicBezTo>
                        <a:cubicBezTo>
                          <a:pt x="1032686" y="165523"/>
                          <a:pt x="1003252" y="184246"/>
                          <a:pt x="1005403" y="338554"/>
                        </a:cubicBezTo>
                        <a:cubicBezTo>
                          <a:pt x="851772" y="379384"/>
                          <a:pt x="193411" y="347473"/>
                          <a:pt x="0" y="338554"/>
                        </a:cubicBezTo>
                        <a:cubicBezTo>
                          <a:pt x="-5108" y="236680"/>
                          <a:pt x="-2657" y="126707"/>
                          <a:pt x="0" y="0"/>
                        </a:cubicBezTo>
                        <a:close/>
                      </a:path>
                    </a:pathLst>
                  </a:custGeom>
                  <ask:type>
                    <ask:lineSketchNone/>
                  </ask:type>
                </ask:lineSketchStyleProps>
              </a:ext>
            </a:extLst>
          </a:ln>
        </p:spPr>
        <p:txBody>
          <a:bodyPr wrap="none" rtlCol="0">
            <a:spAutoFit/>
          </a:bodyPr>
          <a:lstStyle/>
          <a:p>
            <a:r>
              <a:rPr kumimoji="1" lang="ja-JP" altLang="en-US" sz="1800" b="1" dirty="0">
                <a:solidFill>
                  <a:schemeClr val="bg1">
                    <a:lumMod val="95000"/>
                  </a:schemeClr>
                </a:solidFill>
              </a:rPr>
              <a:t>中核症状</a:t>
            </a:r>
          </a:p>
        </p:txBody>
      </p:sp>
      <p:sp>
        <p:nvSpPr>
          <p:cNvPr id="4" name="テキスト ボックス 3">
            <a:extLst>
              <a:ext uri="{FF2B5EF4-FFF2-40B4-BE49-F238E27FC236}">
                <a16:creationId xmlns:a16="http://schemas.microsoft.com/office/drawing/2014/main" id="{8DD22553-0D63-B8C8-DCDA-F60CD8DFE934}"/>
              </a:ext>
            </a:extLst>
          </p:cNvPr>
          <p:cNvSpPr txBox="1"/>
          <p:nvPr/>
        </p:nvSpPr>
        <p:spPr>
          <a:xfrm>
            <a:off x="360738" y="2682449"/>
            <a:ext cx="3206327" cy="369332"/>
          </a:xfrm>
          <a:prstGeom prst="rect">
            <a:avLst/>
          </a:prstGeom>
          <a:solidFill>
            <a:srgbClr val="00B050"/>
          </a:solidFill>
          <a:ln w="31750" cap="rnd">
            <a:solidFill>
              <a:srgbClr val="00B050"/>
            </a:solidFill>
          </a:ln>
        </p:spPr>
        <p:txBody>
          <a:bodyPr wrap="none" rtlCol="0">
            <a:spAutoFit/>
          </a:bodyPr>
          <a:lstStyle/>
          <a:p>
            <a:r>
              <a:rPr kumimoji="1" lang="ja-JP" altLang="en-US" sz="1800" b="1" dirty="0">
                <a:solidFill>
                  <a:schemeClr val="bg1"/>
                </a:solidFill>
              </a:rPr>
              <a:t>周辺症状（行動・心理症状）</a:t>
            </a:r>
          </a:p>
        </p:txBody>
      </p:sp>
      <p:grpSp>
        <p:nvGrpSpPr>
          <p:cNvPr id="23" name="グループ化 22">
            <a:extLst>
              <a:ext uri="{FF2B5EF4-FFF2-40B4-BE49-F238E27FC236}">
                <a16:creationId xmlns:a16="http://schemas.microsoft.com/office/drawing/2014/main" id="{685AA014-23BF-AB0B-BCC3-83045CA2019C}"/>
              </a:ext>
            </a:extLst>
          </p:cNvPr>
          <p:cNvGrpSpPr/>
          <p:nvPr/>
        </p:nvGrpSpPr>
        <p:grpSpPr>
          <a:xfrm>
            <a:off x="285509" y="1056401"/>
            <a:ext cx="6240694" cy="1515349"/>
            <a:chOff x="518152" y="1039956"/>
            <a:chExt cx="6240694" cy="1515349"/>
          </a:xfrm>
        </p:grpSpPr>
        <p:sp>
          <p:nvSpPr>
            <p:cNvPr id="8" name="テキスト ボックス 7">
              <a:extLst>
                <a:ext uri="{FF2B5EF4-FFF2-40B4-BE49-F238E27FC236}">
                  <a16:creationId xmlns:a16="http://schemas.microsoft.com/office/drawing/2014/main" id="{C6417F3C-8C58-589A-8606-A2D238437908}"/>
                </a:ext>
              </a:extLst>
            </p:cNvPr>
            <p:cNvSpPr txBox="1"/>
            <p:nvPr/>
          </p:nvSpPr>
          <p:spPr>
            <a:xfrm>
              <a:off x="518153" y="1039956"/>
              <a:ext cx="5775407" cy="307777"/>
            </a:xfrm>
            <a:prstGeom prst="rect">
              <a:avLst/>
            </a:prstGeom>
            <a:noFill/>
          </p:spPr>
          <p:txBody>
            <a:bodyPr wrap="square" rtlCol="0">
              <a:spAutoFit/>
            </a:bodyPr>
            <a:lstStyle/>
            <a:p>
              <a:r>
                <a:rPr kumimoji="1" lang="ja-JP" altLang="en-US" dirty="0"/>
                <a:t>・</a:t>
              </a:r>
              <a:r>
                <a:rPr kumimoji="1" lang="ja-JP" altLang="en-US" sz="1200" b="1" dirty="0"/>
                <a:t>記憶障害　</a:t>
              </a:r>
              <a:r>
                <a:rPr kumimoji="1" lang="ja-JP" altLang="en-US" sz="1200" dirty="0"/>
                <a:t>　           ：最近の出来事を忘れる。同じ話を繰り返す。</a:t>
              </a:r>
            </a:p>
          </p:txBody>
        </p:sp>
        <p:sp>
          <p:nvSpPr>
            <p:cNvPr id="9" name="テキスト ボックス 8">
              <a:extLst>
                <a:ext uri="{FF2B5EF4-FFF2-40B4-BE49-F238E27FC236}">
                  <a16:creationId xmlns:a16="http://schemas.microsoft.com/office/drawing/2014/main" id="{EBD0785E-3947-7E9E-3AD2-467E1E5DE22A}"/>
                </a:ext>
              </a:extLst>
            </p:cNvPr>
            <p:cNvSpPr txBox="1"/>
            <p:nvPr/>
          </p:nvSpPr>
          <p:spPr>
            <a:xfrm>
              <a:off x="518153" y="1347431"/>
              <a:ext cx="5775407" cy="307777"/>
            </a:xfrm>
            <a:prstGeom prst="rect">
              <a:avLst/>
            </a:prstGeom>
            <a:noFill/>
          </p:spPr>
          <p:txBody>
            <a:bodyPr wrap="square" rtlCol="0">
              <a:spAutoFit/>
            </a:bodyPr>
            <a:lstStyle/>
            <a:p>
              <a:r>
                <a:rPr kumimoji="1" lang="ja-JP" altLang="en-US" dirty="0"/>
                <a:t>・</a:t>
              </a:r>
              <a:r>
                <a:rPr kumimoji="1" lang="ja-JP" altLang="en-US" sz="1200" b="1" dirty="0"/>
                <a:t>見当・見識障害　</a:t>
              </a:r>
              <a:r>
                <a:rPr kumimoji="1" lang="ja-JP" altLang="en-US" sz="1200" dirty="0"/>
                <a:t>　：時間や場所が分らなくなる</a:t>
              </a:r>
            </a:p>
          </p:txBody>
        </p:sp>
        <p:sp>
          <p:nvSpPr>
            <p:cNvPr id="10" name="テキスト ボックス 9">
              <a:extLst>
                <a:ext uri="{FF2B5EF4-FFF2-40B4-BE49-F238E27FC236}">
                  <a16:creationId xmlns:a16="http://schemas.microsoft.com/office/drawing/2014/main" id="{CEDEB230-8C7D-89F7-5F8A-7E47D19CEF48}"/>
                </a:ext>
              </a:extLst>
            </p:cNvPr>
            <p:cNvSpPr txBox="1"/>
            <p:nvPr/>
          </p:nvSpPr>
          <p:spPr>
            <a:xfrm>
              <a:off x="518152" y="1660316"/>
              <a:ext cx="5775407" cy="307777"/>
            </a:xfrm>
            <a:prstGeom prst="rect">
              <a:avLst/>
            </a:prstGeom>
            <a:noFill/>
          </p:spPr>
          <p:txBody>
            <a:bodyPr wrap="square" rtlCol="0">
              <a:spAutoFit/>
            </a:bodyPr>
            <a:lstStyle/>
            <a:p>
              <a:r>
                <a:rPr kumimoji="1" lang="ja-JP" altLang="en-US" dirty="0"/>
                <a:t>・</a:t>
              </a:r>
              <a:r>
                <a:rPr kumimoji="1" lang="ja-JP" altLang="en-US" sz="1200" b="1" dirty="0"/>
                <a:t>理解・判断力の低下</a:t>
              </a:r>
              <a:r>
                <a:rPr kumimoji="1" lang="ja-JP" altLang="en-US" sz="1200" dirty="0"/>
                <a:t>：計算や買い物が難しくなる</a:t>
              </a:r>
            </a:p>
          </p:txBody>
        </p:sp>
        <p:sp>
          <p:nvSpPr>
            <p:cNvPr id="12" name="テキスト ボックス 11">
              <a:extLst>
                <a:ext uri="{FF2B5EF4-FFF2-40B4-BE49-F238E27FC236}">
                  <a16:creationId xmlns:a16="http://schemas.microsoft.com/office/drawing/2014/main" id="{A2B6B741-A539-CA6E-8C1D-3BC930EBE0EA}"/>
                </a:ext>
              </a:extLst>
            </p:cNvPr>
            <p:cNvSpPr txBox="1"/>
            <p:nvPr/>
          </p:nvSpPr>
          <p:spPr>
            <a:xfrm>
              <a:off x="518152" y="1953922"/>
              <a:ext cx="6240694" cy="307777"/>
            </a:xfrm>
            <a:prstGeom prst="rect">
              <a:avLst/>
            </a:prstGeom>
            <a:noFill/>
          </p:spPr>
          <p:txBody>
            <a:bodyPr wrap="square" rtlCol="0">
              <a:spAutoFit/>
            </a:bodyPr>
            <a:lstStyle/>
            <a:p>
              <a:r>
                <a:rPr kumimoji="1" lang="ja-JP" altLang="en-US" dirty="0"/>
                <a:t>・</a:t>
              </a:r>
              <a:r>
                <a:rPr kumimoji="1" lang="ja-JP" altLang="en-US" sz="1200" b="1" dirty="0"/>
                <a:t>実行機能障害</a:t>
              </a:r>
              <a:r>
                <a:rPr kumimoji="1" lang="ja-JP" altLang="en-US" sz="1200" dirty="0"/>
                <a:t>　       ：計画を立てる、複数の作業を同時に行うことが困難になる</a:t>
              </a:r>
            </a:p>
          </p:txBody>
        </p:sp>
        <p:sp>
          <p:nvSpPr>
            <p:cNvPr id="13" name="テキスト ボックス 12">
              <a:extLst>
                <a:ext uri="{FF2B5EF4-FFF2-40B4-BE49-F238E27FC236}">
                  <a16:creationId xmlns:a16="http://schemas.microsoft.com/office/drawing/2014/main" id="{67554F27-CAA9-F7E4-C1B9-3B454AF4E9BB}"/>
                </a:ext>
              </a:extLst>
            </p:cNvPr>
            <p:cNvSpPr txBox="1"/>
            <p:nvPr/>
          </p:nvSpPr>
          <p:spPr>
            <a:xfrm>
              <a:off x="518152" y="2247528"/>
              <a:ext cx="5775407" cy="307777"/>
            </a:xfrm>
            <a:prstGeom prst="rect">
              <a:avLst/>
            </a:prstGeom>
            <a:noFill/>
          </p:spPr>
          <p:txBody>
            <a:bodyPr wrap="square" rtlCol="0">
              <a:spAutoFit/>
            </a:bodyPr>
            <a:lstStyle/>
            <a:p>
              <a:r>
                <a:rPr kumimoji="1" lang="ja-JP" altLang="en-US" dirty="0"/>
                <a:t>・</a:t>
              </a:r>
              <a:r>
                <a:rPr kumimoji="1" lang="ja-JP" altLang="en-US" sz="1200" b="1" dirty="0"/>
                <a:t>失語・失認・失行</a:t>
              </a:r>
              <a:r>
                <a:rPr kumimoji="1" lang="ja-JP" altLang="en-US" sz="1200" dirty="0"/>
                <a:t>　：言葉が出てこなくなる。ものの使い方が分らなくなる</a:t>
              </a:r>
            </a:p>
          </p:txBody>
        </p:sp>
      </p:grpSp>
      <p:grpSp>
        <p:nvGrpSpPr>
          <p:cNvPr id="22" name="グループ化 21">
            <a:extLst>
              <a:ext uri="{FF2B5EF4-FFF2-40B4-BE49-F238E27FC236}">
                <a16:creationId xmlns:a16="http://schemas.microsoft.com/office/drawing/2014/main" id="{8C29DAD4-0B65-148F-498E-A4D75201F859}"/>
              </a:ext>
            </a:extLst>
          </p:cNvPr>
          <p:cNvGrpSpPr/>
          <p:nvPr/>
        </p:nvGrpSpPr>
        <p:grpSpPr>
          <a:xfrm>
            <a:off x="262662" y="3153459"/>
            <a:ext cx="5775408" cy="1668997"/>
            <a:chOff x="518153" y="3128104"/>
            <a:chExt cx="5775408" cy="1668997"/>
          </a:xfrm>
        </p:grpSpPr>
        <p:sp>
          <p:nvSpPr>
            <p:cNvPr id="15" name="テキスト ボックス 14">
              <a:extLst>
                <a:ext uri="{FF2B5EF4-FFF2-40B4-BE49-F238E27FC236}">
                  <a16:creationId xmlns:a16="http://schemas.microsoft.com/office/drawing/2014/main" id="{38864776-2DE0-2202-CFA9-E4F8EBD3650D}"/>
                </a:ext>
              </a:extLst>
            </p:cNvPr>
            <p:cNvSpPr txBox="1"/>
            <p:nvPr/>
          </p:nvSpPr>
          <p:spPr>
            <a:xfrm>
              <a:off x="518154" y="3128104"/>
              <a:ext cx="5775407" cy="307777"/>
            </a:xfrm>
            <a:prstGeom prst="rect">
              <a:avLst/>
            </a:prstGeom>
            <a:noFill/>
          </p:spPr>
          <p:txBody>
            <a:bodyPr wrap="square" rtlCol="0">
              <a:spAutoFit/>
            </a:bodyPr>
            <a:lstStyle/>
            <a:p>
              <a:r>
                <a:rPr kumimoji="1" lang="ja-JP" altLang="en-US" dirty="0"/>
                <a:t>・</a:t>
              </a:r>
              <a:r>
                <a:rPr kumimoji="1" lang="ja-JP" altLang="en-US" sz="1200" b="1" dirty="0"/>
                <a:t>不安・抑うつ     　 ：</a:t>
              </a:r>
              <a:r>
                <a:rPr kumimoji="1" lang="ja-JP" altLang="en-US" sz="1200" dirty="0"/>
                <a:t>気分が落ち込む、意欲が低下する</a:t>
              </a:r>
            </a:p>
          </p:txBody>
        </p:sp>
        <p:sp>
          <p:nvSpPr>
            <p:cNvPr id="16" name="テキスト ボックス 15">
              <a:extLst>
                <a:ext uri="{FF2B5EF4-FFF2-40B4-BE49-F238E27FC236}">
                  <a16:creationId xmlns:a16="http://schemas.microsoft.com/office/drawing/2014/main" id="{37FDFAC4-1B2D-F3E5-56CE-969425C4C991}"/>
                </a:ext>
              </a:extLst>
            </p:cNvPr>
            <p:cNvSpPr txBox="1"/>
            <p:nvPr/>
          </p:nvSpPr>
          <p:spPr>
            <a:xfrm>
              <a:off x="518153" y="3391401"/>
              <a:ext cx="5775407" cy="307777"/>
            </a:xfrm>
            <a:prstGeom prst="rect">
              <a:avLst/>
            </a:prstGeom>
            <a:noFill/>
          </p:spPr>
          <p:txBody>
            <a:bodyPr wrap="square" rtlCol="0">
              <a:spAutoFit/>
            </a:bodyPr>
            <a:lstStyle/>
            <a:p>
              <a:r>
                <a:rPr kumimoji="1" lang="ja-JP" altLang="en-US" dirty="0"/>
                <a:t>・</a:t>
              </a:r>
              <a:r>
                <a:rPr kumimoji="1" lang="ja-JP" altLang="en-US" sz="1200" b="1" dirty="0"/>
                <a:t>徘徊                  　  ：</a:t>
              </a:r>
              <a:r>
                <a:rPr kumimoji="1" lang="ja-JP" altLang="en-US" sz="1200" dirty="0"/>
                <a:t>目的無く歩き回る</a:t>
              </a:r>
            </a:p>
          </p:txBody>
        </p:sp>
        <p:sp>
          <p:nvSpPr>
            <p:cNvPr id="17" name="テキスト ボックス 16">
              <a:extLst>
                <a:ext uri="{FF2B5EF4-FFF2-40B4-BE49-F238E27FC236}">
                  <a16:creationId xmlns:a16="http://schemas.microsoft.com/office/drawing/2014/main" id="{BCCFAB6F-60BE-F143-DC37-61AEE3D23627}"/>
                </a:ext>
              </a:extLst>
            </p:cNvPr>
            <p:cNvSpPr txBox="1"/>
            <p:nvPr/>
          </p:nvSpPr>
          <p:spPr>
            <a:xfrm>
              <a:off x="518153" y="3671677"/>
              <a:ext cx="5775407" cy="307777"/>
            </a:xfrm>
            <a:prstGeom prst="rect">
              <a:avLst/>
            </a:prstGeom>
            <a:noFill/>
          </p:spPr>
          <p:txBody>
            <a:bodyPr wrap="square" rtlCol="0">
              <a:spAutoFit/>
            </a:bodyPr>
            <a:lstStyle/>
            <a:p>
              <a:r>
                <a:rPr kumimoji="1" lang="ja-JP" altLang="en-US" dirty="0"/>
                <a:t>・</a:t>
              </a:r>
              <a:r>
                <a:rPr kumimoji="1" lang="ja-JP" altLang="en-US" sz="1200" b="1" dirty="0"/>
                <a:t>物盗られ妄想     　 ：</a:t>
              </a:r>
              <a:r>
                <a:rPr kumimoji="1" lang="ja-JP" altLang="en-US" sz="1200" dirty="0"/>
                <a:t>ものを盗まれたと思い込む</a:t>
              </a:r>
            </a:p>
          </p:txBody>
        </p:sp>
        <p:sp>
          <p:nvSpPr>
            <p:cNvPr id="18" name="テキスト ボックス 17">
              <a:extLst>
                <a:ext uri="{FF2B5EF4-FFF2-40B4-BE49-F238E27FC236}">
                  <a16:creationId xmlns:a16="http://schemas.microsoft.com/office/drawing/2014/main" id="{C97A4005-918F-A6B2-E15A-3973681A12F2}"/>
                </a:ext>
              </a:extLst>
            </p:cNvPr>
            <p:cNvSpPr txBox="1"/>
            <p:nvPr/>
          </p:nvSpPr>
          <p:spPr>
            <a:xfrm>
              <a:off x="518153" y="3927709"/>
              <a:ext cx="5775407" cy="307777"/>
            </a:xfrm>
            <a:prstGeom prst="rect">
              <a:avLst/>
            </a:prstGeom>
            <a:noFill/>
          </p:spPr>
          <p:txBody>
            <a:bodyPr wrap="square" rtlCol="0">
              <a:spAutoFit/>
            </a:bodyPr>
            <a:lstStyle/>
            <a:p>
              <a:r>
                <a:rPr kumimoji="1" lang="ja-JP" altLang="en-US" dirty="0"/>
                <a:t>・</a:t>
              </a:r>
              <a:r>
                <a:rPr kumimoji="1" lang="ja-JP" altLang="en-US" sz="1200" b="1" dirty="0"/>
                <a:t>幻覚・幻想      </a:t>
              </a:r>
              <a:r>
                <a:rPr kumimoji="1" lang="ja-JP" altLang="en-US" sz="1200" dirty="0"/>
                <a:t>　　：実際にないものが見える、聞こえる</a:t>
              </a:r>
            </a:p>
          </p:txBody>
        </p:sp>
        <p:sp>
          <p:nvSpPr>
            <p:cNvPr id="19" name="テキスト ボックス 18">
              <a:extLst>
                <a:ext uri="{FF2B5EF4-FFF2-40B4-BE49-F238E27FC236}">
                  <a16:creationId xmlns:a16="http://schemas.microsoft.com/office/drawing/2014/main" id="{5A569E6B-106F-3DE7-8691-6285E2568427}"/>
                </a:ext>
              </a:extLst>
            </p:cNvPr>
            <p:cNvSpPr txBox="1"/>
            <p:nvPr/>
          </p:nvSpPr>
          <p:spPr>
            <a:xfrm>
              <a:off x="518153" y="4217046"/>
              <a:ext cx="5775407" cy="307777"/>
            </a:xfrm>
            <a:prstGeom prst="rect">
              <a:avLst/>
            </a:prstGeom>
            <a:noFill/>
            <a:ln cap="rnd">
              <a:noFill/>
            </a:ln>
          </p:spPr>
          <p:txBody>
            <a:bodyPr wrap="square" rtlCol="0">
              <a:spAutoFit/>
            </a:bodyPr>
            <a:lstStyle/>
            <a:p>
              <a:r>
                <a:rPr kumimoji="1" lang="ja-JP" altLang="en-US" dirty="0"/>
                <a:t>・</a:t>
              </a:r>
              <a:r>
                <a:rPr kumimoji="1" lang="ja-JP" altLang="en-US" sz="1200" b="1" dirty="0"/>
                <a:t>暴力・暴言</a:t>
              </a:r>
              <a:r>
                <a:rPr kumimoji="1" lang="ja-JP" altLang="en-US" sz="1200" dirty="0"/>
                <a:t>　  　    ：攻撃的になる</a:t>
              </a:r>
            </a:p>
          </p:txBody>
        </p:sp>
        <p:sp>
          <p:nvSpPr>
            <p:cNvPr id="20" name="テキスト ボックス 19">
              <a:extLst>
                <a:ext uri="{FF2B5EF4-FFF2-40B4-BE49-F238E27FC236}">
                  <a16:creationId xmlns:a16="http://schemas.microsoft.com/office/drawing/2014/main" id="{9CCF4644-8ACD-223A-7B4A-4BF862305A72}"/>
                </a:ext>
              </a:extLst>
            </p:cNvPr>
            <p:cNvSpPr txBox="1"/>
            <p:nvPr/>
          </p:nvSpPr>
          <p:spPr>
            <a:xfrm>
              <a:off x="518153" y="4489324"/>
              <a:ext cx="5775407" cy="307777"/>
            </a:xfrm>
            <a:prstGeom prst="rect">
              <a:avLst/>
            </a:prstGeom>
            <a:noFill/>
          </p:spPr>
          <p:txBody>
            <a:bodyPr wrap="square" rtlCol="0">
              <a:spAutoFit/>
            </a:bodyPr>
            <a:lstStyle/>
            <a:p>
              <a:r>
                <a:rPr kumimoji="1" lang="ja-JP" altLang="en-US" dirty="0"/>
                <a:t>・</a:t>
              </a:r>
              <a:r>
                <a:rPr kumimoji="1" lang="ja-JP" altLang="en-US" sz="1200" b="1" dirty="0"/>
                <a:t>睡眠障害</a:t>
              </a:r>
              <a:r>
                <a:rPr kumimoji="1" lang="ja-JP" altLang="en-US" sz="1200" dirty="0"/>
                <a:t>　      　    ：昼夜逆転する</a:t>
              </a:r>
            </a:p>
          </p:txBody>
        </p:sp>
      </p:grpSp>
      <p:sp>
        <p:nvSpPr>
          <p:cNvPr id="24" name="右中かっこ 23">
            <a:extLst>
              <a:ext uri="{FF2B5EF4-FFF2-40B4-BE49-F238E27FC236}">
                <a16:creationId xmlns:a16="http://schemas.microsoft.com/office/drawing/2014/main" id="{4488B73C-7461-2C0F-BCC5-2AA4F3F3CB76}"/>
              </a:ext>
            </a:extLst>
          </p:cNvPr>
          <p:cNvSpPr/>
          <p:nvPr/>
        </p:nvSpPr>
        <p:spPr>
          <a:xfrm>
            <a:off x="6060916" y="1009136"/>
            <a:ext cx="465287" cy="160631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6" name="右中かっこ 25">
            <a:extLst>
              <a:ext uri="{FF2B5EF4-FFF2-40B4-BE49-F238E27FC236}">
                <a16:creationId xmlns:a16="http://schemas.microsoft.com/office/drawing/2014/main" id="{5B151641-FF5F-3577-570C-5E6389E1CB0D}"/>
              </a:ext>
            </a:extLst>
          </p:cNvPr>
          <p:cNvSpPr/>
          <p:nvPr/>
        </p:nvSpPr>
        <p:spPr>
          <a:xfrm>
            <a:off x="6060916" y="3124550"/>
            <a:ext cx="465287" cy="160631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EF503F45-8317-1889-F925-9055BFFE9B9D}"/>
              </a:ext>
            </a:extLst>
          </p:cNvPr>
          <p:cNvSpPr txBox="1"/>
          <p:nvPr/>
        </p:nvSpPr>
        <p:spPr>
          <a:xfrm>
            <a:off x="7096357" y="1009136"/>
            <a:ext cx="1238133" cy="1138773"/>
          </a:xfrm>
          <a:prstGeom prst="rect">
            <a:avLst/>
          </a:prstGeom>
          <a:noFill/>
          <a:scene3d>
            <a:camera prst="orthographicFront"/>
            <a:lightRig rig="threePt" dir="t"/>
          </a:scene3d>
          <a:sp3d>
            <a:bevelT/>
          </a:sp3d>
        </p:spPr>
        <p:txBody>
          <a:bodyPr wrap="square" rtlCol="0">
            <a:spAutoFit/>
          </a:bodyPr>
          <a:lstStyle/>
          <a:p>
            <a:r>
              <a:rPr kumimoji="1" lang="ja-JP" altLang="en-US" sz="1200" dirty="0"/>
              <a:t>脳の</a:t>
            </a:r>
            <a:r>
              <a:rPr kumimoji="1" lang="ja-JP" altLang="en-US" sz="1200" u="sng" dirty="0"/>
              <a:t>機能低下</a:t>
            </a:r>
            <a:endParaRPr kumimoji="1" lang="en-US" altLang="ja-JP" sz="1200" u="sng" dirty="0"/>
          </a:p>
          <a:p>
            <a:r>
              <a:rPr kumimoji="1" lang="ja-JP" altLang="en-US" sz="1200" dirty="0"/>
              <a:t>　</a:t>
            </a:r>
            <a:r>
              <a:rPr kumimoji="1" lang="ja-JP" altLang="en-US" sz="1600" dirty="0"/>
              <a:t>　⇩</a:t>
            </a:r>
            <a:endParaRPr kumimoji="1" lang="en-US" altLang="ja-JP" sz="1600" dirty="0"/>
          </a:p>
          <a:p>
            <a:r>
              <a:rPr kumimoji="1" lang="ja-JP" altLang="en-US" sz="1200" u="sng" dirty="0"/>
              <a:t>誰にでも</a:t>
            </a:r>
            <a:r>
              <a:rPr kumimoji="1" lang="ja-JP" altLang="en-US" sz="1200" dirty="0"/>
              <a:t>発現</a:t>
            </a:r>
            <a:endParaRPr kumimoji="1" lang="en-US" altLang="ja-JP" sz="1200" dirty="0"/>
          </a:p>
          <a:p>
            <a:r>
              <a:rPr kumimoji="1" lang="ja-JP" altLang="en-US" sz="1600" dirty="0"/>
              <a:t>      ⇩</a:t>
            </a:r>
            <a:endParaRPr kumimoji="1" lang="en-US" altLang="ja-JP" sz="1600" dirty="0"/>
          </a:p>
          <a:p>
            <a:r>
              <a:rPr kumimoji="1" lang="ja-JP" altLang="en-US" sz="1200" dirty="0"/>
              <a:t>　</a:t>
            </a:r>
            <a:r>
              <a:rPr kumimoji="1" lang="ja-JP" altLang="en-US" sz="1200" b="1" u="sng" dirty="0">
                <a:solidFill>
                  <a:srgbClr val="C00000"/>
                </a:solidFill>
              </a:rPr>
              <a:t>治療不可</a:t>
            </a:r>
          </a:p>
        </p:txBody>
      </p:sp>
      <p:sp>
        <p:nvSpPr>
          <p:cNvPr id="32" name="四角形: メモ 31">
            <a:extLst>
              <a:ext uri="{FF2B5EF4-FFF2-40B4-BE49-F238E27FC236}">
                <a16:creationId xmlns:a16="http://schemas.microsoft.com/office/drawing/2014/main" id="{0941EBDE-74D7-E707-FC83-E93ABD1ED796}"/>
              </a:ext>
            </a:extLst>
          </p:cNvPr>
          <p:cNvSpPr/>
          <p:nvPr/>
        </p:nvSpPr>
        <p:spPr>
          <a:xfrm>
            <a:off x="6733130" y="932966"/>
            <a:ext cx="1964589" cy="1217475"/>
          </a:xfrm>
          <a:prstGeom prst="foldedCorne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62A84BF7-C6AF-2BC6-3CBC-DDB5ACC04915}"/>
              </a:ext>
            </a:extLst>
          </p:cNvPr>
          <p:cNvGrpSpPr/>
          <p:nvPr/>
        </p:nvGrpSpPr>
        <p:grpSpPr>
          <a:xfrm>
            <a:off x="6783105" y="3024536"/>
            <a:ext cx="1914614" cy="1217475"/>
            <a:chOff x="6794788" y="3153459"/>
            <a:chExt cx="1914614" cy="1217475"/>
          </a:xfrm>
        </p:grpSpPr>
        <p:sp>
          <p:nvSpPr>
            <p:cNvPr id="27" name="テキスト ボックス 26">
              <a:extLst>
                <a:ext uri="{FF2B5EF4-FFF2-40B4-BE49-F238E27FC236}">
                  <a16:creationId xmlns:a16="http://schemas.microsoft.com/office/drawing/2014/main" id="{5B9170EF-3245-B986-4D4E-E107F51576F5}"/>
                </a:ext>
              </a:extLst>
            </p:cNvPr>
            <p:cNvSpPr txBox="1"/>
            <p:nvPr/>
          </p:nvSpPr>
          <p:spPr>
            <a:xfrm>
              <a:off x="6815714" y="3232161"/>
              <a:ext cx="1799422" cy="1138773"/>
            </a:xfrm>
            <a:prstGeom prst="rect">
              <a:avLst/>
            </a:prstGeom>
            <a:noFill/>
          </p:spPr>
          <p:txBody>
            <a:bodyPr wrap="square" rtlCol="0">
              <a:spAutoFit/>
            </a:bodyPr>
            <a:lstStyle/>
            <a:p>
              <a:r>
                <a:rPr kumimoji="1" lang="ja-JP" altLang="en-US" sz="1200" dirty="0"/>
                <a:t>環境や性格に依存</a:t>
              </a:r>
              <a:endParaRPr kumimoji="1" lang="en-US" altLang="ja-JP" sz="1200" dirty="0"/>
            </a:p>
            <a:p>
              <a:r>
                <a:rPr kumimoji="1" lang="ja-JP" altLang="en-US" sz="1600" dirty="0"/>
                <a:t>　　   ⇩</a:t>
              </a:r>
              <a:endParaRPr kumimoji="1" lang="en-US" altLang="ja-JP" sz="1600" dirty="0"/>
            </a:p>
            <a:p>
              <a:r>
                <a:rPr kumimoji="1" lang="ja-JP" altLang="en-US" sz="1200" b="1" u="sng" dirty="0">
                  <a:solidFill>
                    <a:srgbClr val="C00000"/>
                  </a:solidFill>
                </a:rPr>
                <a:t>個人差</a:t>
              </a:r>
              <a:r>
                <a:rPr kumimoji="1" lang="ja-JP" altLang="en-US" sz="1200" dirty="0"/>
                <a:t>がある</a:t>
              </a:r>
              <a:endParaRPr kumimoji="1" lang="en-US" altLang="ja-JP" sz="1200" dirty="0"/>
            </a:p>
            <a:p>
              <a:r>
                <a:rPr kumimoji="1" lang="ja-JP" altLang="en-US" sz="1200" dirty="0"/>
                <a:t>　</a:t>
              </a:r>
              <a:r>
                <a:rPr kumimoji="1" lang="ja-JP" altLang="en-US" sz="1600" dirty="0"/>
                <a:t>　　⇩</a:t>
              </a:r>
              <a:endParaRPr kumimoji="1" lang="en-US" altLang="ja-JP" sz="1600" dirty="0"/>
            </a:p>
            <a:p>
              <a:r>
                <a:rPr kumimoji="1" lang="ja-JP" altLang="en-US" sz="1200" dirty="0"/>
                <a:t>周りのサポートで</a:t>
              </a:r>
              <a:r>
                <a:rPr kumimoji="1" lang="ja-JP" altLang="en-US" sz="1200" b="1" u="sng" dirty="0">
                  <a:solidFill>
                    <a:srgbClr val="C00000"/>
                  </a:solidFill>
                </a:rPr>
                <a:t>改善</a:t>
              </a:r>
            </a:p>
          </p:txBody>
        </p:sp>
        <p:sp>
          <p:nvSpPr>
            <p:cNvPr id="33" name="四角形: メモ 32">
              <a:extLst>
                <a:ext uri="{FF2B5EF4-FFF2-40B4-BE49-F238E27FC236}">
                  <a16:creationId xmlns:a16="http://schemas.microsoft.com/office/drawing/2014/main" id="{5FC6E8AB-BB60-EDF3-6321-1EDE3ABD2250}"/>
                </a:ext>
              </a:extLst>
            </p:cNvPr>
            <p:cNvSpPr/>
            <p:nvPr/>
          </p:nvSpPr>
          <p:spPr>
            <a:xfrm>
              <a:off x="6794788" y="3153459"/>
              <a:ext cx="1914614" cy="1217475"/>
            </a:xfrm>
            <a:prstGeom prst="foldedCorne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a:extLst>
              <a:ext uri="{FF2B5EF4-FFF2-40B4-BE49-F238E27FC236}">
                <a16:creationId xmlns:a16="http://schemas.microsoft.com/office/drawing/2014/main" id="{0314A5B2-33D1-93E9-1E9D-C23E00161DF4}"/>
              </a:ext>
            </a:extLst>
          </p:cNvPr>
          <p:cNvGrpSpPr/>
          <p:nvPr/>
        </p:nvGrpSpPr>
        <p:grpSpPr>
          <a:xfrm>
            <a:off x="6781785" y="2325838"/>
            <a:ext cx="1678251" cy="472030"/>
            <a:chOff x="6781785" y="2325838"/>
            <a:chExt cx="1678251" cy="472030"/>
          </a:xfrm>
        </p:grpSpPr>
        <p:grpSp>
          <p:nvGrpSpPr>
            <p:cNvPr id="31" name="グループ化 30">
              <a:extLst>
                <a:ext uri="{FF2B5EF4-FFF2-40B4-BE49-F238E27FC236}">
                  <a16:creationId xmlns:a16="http://schemas.microsoft.com/office/drawing/2014/main" id="{D02E3818-EFD8-73ED-3723-5E3072C68B3D}"/>
                </a:ext>
              </a:extLst>
            </p:cNvPr>
            <p:cNvGrpSpPr/>
            <p:nvPr/>
          </p:nvGrpSpPr>
          <p:grpSpPr>
            <a:xfrm>
              <a:off x="7345741" y="2380842"/>
              <a:ext cx="1114295" cy="369332"/>
              <a:chOff x="7345741" y="2380842"/>
              <a:chExt cx="1114295" cy="369332"/>
            </a:xfrm>
          </p:grpSpPr>
          <p:sp>
            <p:nvSpPr>
              <p:cNvPr id="5" name="四角形: 角を丸くする 4">
                <a:extLst>
                  <a:ext uri="{FF2B5EF4-FFF2-40B4-BE49-F238E27FC236}">
                    <a16:creationId xmlns:a16="http://schemas.microsoft.com/office/drawing/2014/main" id="{CC574173-1B11-151C-EBAE-F2AFA202AB22}"/>
                  </a:ext>
                </a:extLst>
              </p:cNvPr>
              <p:cNvSpPr/>
              <p:nvPr/>
            </p:nvSpPr>
            <p:spPr>
              <a:xfrm>
                <a:off x="7345741" y="2380842"/>
                <a:ext cx="1114295" cy="369332"/>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DDAAE08-D4F1-BEAB-0FB2-ACE5711BA71F}"/>
                  </a:ext>
                </a:extLst>
              </p:cNvPr>
              <p:cNvSpPr txBox="1"/>
              <p:nvPr/>
            </p:nvSpPr>
            <p:spPr>
              <a:xfrm>
                <a:off x="7452619" y="2431048"/>
                <a:ext cx="1007417" cy="261610"/>
              </a:xfrm>
              <a:prstGeom prst="rect">
                <a:avLst/>
              </a:prstGeom>
              <a:noFill/>
            </p:spPr>
            <p:txBody>
              <a:bodyPr wrap="square" rtlCol="0">
                <a:spAutoFit/>
              </a:bodyPr>
              <a:lstStyle/>
              <a:p>
                <a:r>
                  <a:rPr kumimoji="1" lang="ja-JP" altLang="en-US" sz="1100" b="1" dirty="0">
                    <a:solidFill>
                      <a:srgbClr val="C00000"/>
                    </a:solidFill>
                  </a:rPr>
                  <a:t>進行の抑制</a:t>
                </a:r>
              </a:p>
            </p:txBody>
          </p:sp>
        </p:grpSp>
        <p:pic>
          <p:nvPicPr>
            <p:cNvPr id="3074" name="Picture 2" descr="薬のセットイラスト - No: 23223093｜無料イラスト・フリー素材なら「イラストAC」">
              <a:extLst>
                <a:ext uri="{FF2B5EF4-FFF2-40B4-BE49-F238E27FC236}">
                  <a16:creationId xmlns:a16="http://schemas.microsoft.com/office/drawing/2014/main" id="{31978D21-C325-5757-53DF-8B51B8C1F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85" y="2325838"/>
              <a:ext cx="472030" cy="472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グループ化 34">
            <a:extLst>
              <a:ext uri="{FF2B5EF4-FFF2-40B4-BE49-F238E27FC236}">
                <a16:creationId xmlns:a16="http://schemas.microsoft.com/office/drawing/2014/main" id="{72399365-1B2F-2003-900A-9A5A93208D3B}"/>
              </a:ext>
            </a:extLst>
          </p:cNvPr>
          <p:cNvGrpSpPr/>
          <p:nvPr/>
        </p:nvGrpSpPr>
        <p:grpSpPr>
          <a:xfrm>
            <a:off x="6826992" y="4394710"/>
            <a:ext cx="1678557" cy="472030"/>
            <a:chOff x="6826992" y="4394710"/>
            <a:chExt cx="1678557" cy="472030"/>
          </a:xfrm>
        </p:grpSpPr>
        <p:grpSp>
          <p:nvGrpSpPr>
            <p:cNvPr id="11" name="グループ化 10">
              <a:extLst>
                <a:ext uri="{FF2B5EF4-FFF2-40B4-BE49-F238E27FC236}">
                  <a16:creationId xmlns:a16="http://schemas.microsoft.com/office/drawing/2014/main" id="{CA9C4E71-D78E-3EDE-A3A3-4B249679E11D}"/>
                </a:ext>
              </a:extLst>
            </p:cNvPr>
            <p:cNvGrpSpPr/>
            <p:nvPr/>
          </p:nvGrpSpPr>
          <p:grpSpPr>
            <a:xfrm>
              <a:off x="7391254" y="4446059"/>
              <a:ext cx="1114295" cy="369332"/>
              <a:chOff x="7220197" y="2434442"/>
              <a:chExt cx="1114295" cy="369332"/>
            </a:xfrm>
          </p:grpSpPr>
          <p:sp>
            <p:nvSpPr>
              <p:cNvPr id="14" name="四角形: 角を丸くする 13">
                <a:extLst>
                  <a:ext uri="{FF2B5EF4-FFF2-40B4-BE49-F238E27FC236}">
                    <a16:creationId xmlns:a16="http://schemas.microsoft.com/office/drawing/2014/main" id="{081DB6C9-59A0-8AB8-D194-DB738183C956}"/>
                  </a:ext>
                </a:extLst>
              </p:cNvPr>
              <p:cNvSpPr/>
              <p:nvPr/>
            </p:nvSpPr>
            <p:spPr>
              <a:xfrm>
                <a:off x="7220197" y="2434442"/>
                <a:ext cx="1114295" cy="369332"/>
              </a:xfrm>
              <a:prstGeom prst="roundRect">
                <a:avLst/>
              </a:prstGeom>
              <a:noFill/>
              <a:ln w="508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F5B1F358-0E84-5FC6-1BE3-AC465B29CC87}"/>
                  </a:ext>
                </a:extLst>
              </p:cNvPr>
              <p:cNvSpPr txBox="1"/>
              <p:nvPr/>
            </p:nvSpPr>
            <p:spPr>
              <a:xfrm>
                <a:off x="7327075" y="2484648"/>
                <a:ext cx="1007417" cy="261610"/>
              </a:xfrm>
              <a:prstGeom prst="rect">
                <a:avLst/>
              </a:prstGeom>
              <a:noFill/>
            </p:spPr>
            <p:txBody>
              <a:bodyPr wrap="square" rtlCol="0">
                <a:spAutoFit/>
              </a:bodyPr>
              <a:lstStyle/>
              <a:p>
                <a:r>
                  <a:rPr kumimoji="1" lang="ja-JP" altLang="en-US" sz="1100" b="1" dirty="0">
                    <a:solidFill>
                      <a:srgbClr val="C00000"/>
                    </a:solidFill>
                  </a:rPr>
                  <a:t>症状の緩和</a:t>
                </a:r>
              </a:p>
            </p:txBody>
          </p:sp>
        </p:grpSp>
        <p:pic>
          <p:nvPicPr>
            <p:cNvPr id="29" name="Picture 2" descr="薬のセットイラスト - No: 23223093｜無料イラスト・フリー素材なら「イラストAC」">
              <a:extLst>
                <a:ext uri="{FF2B5EF4-FFF2-40B4-BE49-F238E27FC236}">
                  <a16:creationId xmlns:a16="http://schemas.microsoft.com/office/drawing/2014/main" id="{1B7E6EC8-FCCE-92F5-2913-0EEBBFB1CD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992" y="4394710"/>
              <a:ext cx="472030" cy="47203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4344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11" name="図 10">
            <a:extLst>
              <a:ext uri="{FF2B5EF4-FFF2-40B4-BE49-F238E27FC236}">
                <a16:creationId xmlns:a16="http://schemas.microsoft.com/office/drawing/2014/main" id="{45E384CA-79D0-F0C0-0956-193D54218F50}"/>
              </a:ext>
            </a:extLst>
          </p:cNvPr>
          <p:cNvPicPr>
            <a:picLocks noChangeAspect="1"/>
          </p:cNvPicPr>
          <p:nvPr/>
        </p:nvPicPr>
        <p:blipFill>
          <a:blip r:embed="rId3"/>
          <a:stretch>
            <a:fillRect/>
          </a:stretch>
        </p:blipFill>
        <p:spPr>
          <a:xfrm>
            <a:off x="1188014" y="133290"/>
            <a:ext cx="6767971" cy="4876920"/>
          </a:xfrm>
          <a:prstGeom prst="rect">
            <a:avLst/>
          </a:prstGeom>
        </p:spPr>
      </p:pic>
      <p:sp>
        <p:nvSpPr>
          <p:cNvPr id="6" name="テキスト ボックス 5">
            <a:extLst>
              <a:ext uri="{FF2B5EF4-FFF2-40B4-BE49-F238E27FC236}">
                <a16:creationId xmlns:a16="http://schemas.microsoft.com/office/drawing/2014/main" id="{4A3770A1-C0EB-13EA-4AAB-C3E0513755E4}"/>
              </a:ext>
            </a:extLst>
          </p:cNvPr>
          <p:cNvSpPr txBox="1"/>
          <p:nvPr/>
        </p:nvSpPr>
        <p:spPr>
          <a:xfrm>
            <a:off x="6159500" y="2586875"/>
            <a:ext cx="1244600" cy="461665"/>
          </a:xfrm>
          <a:prstGeom prst="rect">
            <a:avLst/>
          </a:prstGeom>
          <a:noFill/>
        </p:spPr>
        <p:txBody>
          <a:bodyPr wrap="square" rtlCol="0">
            <a:spAutoFit/>
          </a:bodyPr>
          <a:lstStyle/>
          <a:p>
            <a:r>
              <a:rPr kumimoji="1" lang="ja-JP" altLang="en-US" sz="1200" dirty="0"/>
              <a:t>物忘れ</a:t>
            </a:r>
            <a:endParaRPr kumimoji="1" lang="en-US" altLang="ja-JP" sz="1200" dirty="0"/>
          </a:p>
          <a:p>
            <a:r>
              <a:rPr kumimoji="1" lang="ja-JP" altLang="en-US" sz="1200" dirty="0"/>
              <a:t>怒りっぽい</a:t>
            </a:r>
          </a:p>
        </p:txBody>
      </p:sp>
      <p:sp>
        <p:nvSpPr>
          <p:cNvPr id="7" name="テキスト ボックス 6">
            <a:extLst>
              <a:ext uri="{FF2B5EF4-FFF2-40B4-BE49-F238E27FC236}">
                <a16:creationId xmlns:a16="http://schemas.microsoft.com/office/drawing/2014/main" id="{498C3168-7A73-B672-08E1-73F884103063}"/>
              </a:ext>
            </a:extLst>
          </p:cNvPr>
          <p:cNvSpPr txBox="1"/>
          <p:nvPr/>
        </p:nvSpPr>
        <p:spPr>
          <a:xfrm>
            <a:off x="1473199" y="4656328"/>
            <a:ext cx="2251635" cy="276999"/>
          </a:xfrm>
          <a:prstGeom prst="rect">
            <a:avLst/>
          </a:prstGeom>
          <a:noFill/>
        </p:spPr>
        <p:txBody>
          <a:bodyPr wrap="square" rtlCol="0">
            <a:spAutoFit/>
          </a:bodyPr>
          <a:lstStyle/>
          <a:p>
            <a:r>
              <a:rPr kumimoji="1" lang="ja-JP" altLang="en-US" sz="1200" dirty="0"/>
              <a:t>自分勝手な発言や行動をする</a:t>
            </a:r>
          </a:p>
        </p:txBody>
      </p:sp>
      <p:sp>
        <p:nvSpPr>
          <p:cNvPr id="8" name="テキスト ボックス 7">
            <a:extLst>
              <a:ext uri="{FF2B5EF4-FFF2-40B4-BE49-F238E27FC236}">
                <a16:creationId xmlns:a16="http://schemas.microsoft.com/office/drawing/2014/main" id="{6F17DA45-FFA6-81FB-6093-D23281076D38}"/>
              </a:ext>
            </a:extLst>
          </p:cNvPr>
          <p:cNvSpPr txBox="1"/>
          <p:nvPr/>
        </p:nvSpPr>
        <p:spPr>
          <a:xfrm>
            <a:off x="1473200" y="2386820"/>
            <a:ext cx="1638300" cy="461665"/>
          </a:xfrm>
          <a:prstGeom prst="rect">
            <a:avLst/>
          </a:prstGeom>
          <a:noFill/>
        </p:spPr>
        <p:txBody>
          <a:bodyPr wrap="square" rtlCol="0">
            <a:spAutoFit/>
          </a:bodyPr>
          <a:lstStyle/>
          <a:p>
            <a:r>
              <a:rPr kumimoji="1" lang="ja-JP" altLang="en-US" sz="1200" dirty="0"/>
              <a:t>日常の思考・動作が</a:t>
            </a:r>
            <a:endParaRPr kumimoji="1" lang="en-US" altLang="ja-JP" sz="1200" dirty="0"/>
          </a:p>
          <a:p>
            <a:r>
              <a:rPr kumimoji="1" lang="ja-JP" altLang="en-US" sz="1200" dirty="0"/>
              <a:t>緩慢になる</a:t>
            </a:r>
          </a:p>
        </p:txBody>
      </p:sp>
      <p:sp>
        <p:nvSpPr>
          <p:cNvPr id="9" name="テキスト ボックス 8">
            <a:extLst>
              <a:ext uri="{FF2B5EF4-FFF2-40B4-BE49-F238E27FC236}">
                <a16:creationId xmlns:a16="http://schemas.microsoft.com/office/drawing/2014/main" id="{9DFD4E43-468B-4AE6-20FC-2CE529A62E66}"/>
              </a:ext>
            </a:extLst>
          </p:cNvPr>
          <p:cNvSpPr txBox="1"/>
          <p:nvPr/>
        </p:nvSpPr>
        <p:spPr>
          <a:xfrm>
            <a:off x="6038477" y="4394717"/>
            <a:ext cx="1261884" cy="461665"/>
          </a:xfrm>
          <a:prstGeom prst="rect">
            <a:avLst/>
          </a:prstGeom>
          <a:noFill/>
        </p:spPr>
        <p:txBody>
          <a:bodyPr wrap="none" rtlCol="0">
            <a:spAutoFit/>
          </a:bodyPr>
          <a:lstStyle/>
          <a:p>
            <a:r>
              <a:rPr kumimoji="1" lang="ja-JP" altLang="en-US" sz="1200" dirty="0"/>
              <a:t>幻視  手の震え</a:t>
            </a:r>
            <a:endParaRPr kumimoji="1" lang="en-US" altLang="ja-JP" sz="1200" dirty="0"/>
          </a:p>
          <a:p>
            <a:r>
              <a:rPr kumimoji="1" lang="ja-JP" altLang="en-US" sz="1200" dirty="0"/>
              <a:t>動作が遅くなる</a:t>
            </a:r>
          </a:p>
        </p:txBody>
      </p:sp>
      <p:pic>
        <p:nvPicPr>
          <p:cNvPr id="12" name="Google Shape;71;p15">
            <a:extLst>
              <a:ext uri="{FF2B5EF4-FFF2-40B4-BE49-F238E27FC236}">
                <a16:creationId xmlns:a16="http://schemas.microsoft.com/office/drawing/2014/main" id="{C0A5FB99-2C6A-A2E8-5691-EF2C070CA081}"/>
              </a:ext>
            </a:extLst>
          </p:cNvPr>
          <p:cNvPicPr preferRelativeResize="0"/>
          <p:nvPr/>
        </p:nvPicPr>
        <p:blipFill>
          <a:blip r:embed="rId4">
            <a:alphaModFix/>
          </a:blip>
          <a:stretch>
            <a:fillRect/>
          </a:stretch>
        </p:blipFill>
        <p:spPr>
          <a:xfrm>
            <a:off x="3074788" y="1564641"/>
            <a:ext cx="3121425" cy="28300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 calcmode="lin" valueType="num">
                                      <p:cBhvr additive="base">
                                        <p:cTn id="1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0BDAFEE0-6407-75A6-1977-8F2A753B067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292A333-2154-8FDD-B793-05FB51544461}"/>
              </a:ext>
            </a:extLst>
          </p:cNvPr>
          <p:cNvSpPr>
            <a:spLocks noGrp="1"/>
          </p:cNvSpPr>
          <p:nvPr>
            <p:ph type="title"/>
          </p:nvPr>
        </p:nvSpPr>
        <p:spPr/>
        <p:txBody>
          <a:bodyPr/>
          <a:lstStyle/>
          <a:p>
            <a:r>
              <a:rPr kumimoji="1" lang="ja-JP" altLang="en-US" dirty="0"/>
              <a:t>認知症のお薬って？</a:t>
            </a:r>
          </a:p>
        </p:txBody>
      </p:sp>
    </p:spTree>
    <p:extLst>
      <p:ext uri="{BB962C8B-B14F-4D97-AF65-F5344CB8AC3E}">
        <p14:creationId xmlns:p14="http://schemas.microsoft.com/office/powerpoint/2010/main" val="1076464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1778360-BC50-C1CF-5803-FB1208879D0B}"/>
              </a:ext>
            </a:extLst>
          </p:cNvPr>
          <p:cNvPicPr>
            <a:picLocks noChangeAspect="1"/>
          </p:cNvPicPr>
          <p:nvPr/>
        </p:nvPicPr>
        <p:blipFill>
          <a:blip r:embed="rId2"/>
          <a:stretch>
            <a:fillRect/>
          </a:stretch>
        </p:blipFill>
        <p:spPr>
          <a:xfrm>
            <a:off x="441607" y="3813014"/>
            <a:ext cx="1204746" cy="1204746"/>
          </a:xfrm>
          <a:prstGeom prst="rect">
            <a:avLst/>
          </a:prstGeom>
        </p:spPr>
      </p:pic>
      <p:pic>
        <p:nvPicPr>
          <p:cNvPr id="6" name="図 5">
            <a:extLst>
              <a:ext uri="{FF2B5EF4-FFF2-40B4-BE49-F238E27FC236}">
                <a16:creationId xmlns:a16="http://schemas.microsoft.com/office/drawing/2014/main" id="{6E27FF6E-ADED-D491-8BC5-C5056CBA0795}"/>
              </a:ext>
            </a:extLst>
          </p:cNvPr>
          <p:cNvPicPr>
            <a:picLocks noChangeAspect="1"/>
          </p:cNvPicPr>
          <p:nvPr/>
        </p:nvPicPr>
        <p:blipFill>
          <a:blip r:embed="rId3"/>
          <a:stretch>
            <a:fillRect/>
          </a:stretch>
        </p:blipFill>
        <p:spPr>
          <a:xfrm>
            <a:off x="1698497" y="4005258"/>
            <a:ext cx="1204745" cy="902396"/>
          </a:xfrm>
          <a:prstGeom prst="rect">
            <a:avLst/>
          </a:prstGeom>
        </p:spPr>
      </p:pic>
      <p:pic>
        <p:nvPicPr>
          <p:cNvPr id="8" name="図 7">
            <a:extLst>
              <a:ext uri="{FF2B5EF4-FFF2-40B4-BE49-F238E27FC236}">
                <a16:creationId xmlns:a16="http://schemas.microsoft.com/office/drawing/2014/main" id="{E3AD0952-DD77-D4E5-AEA2-BABAC75A3030}"/>
              </a:ext>
            </a:extLst>
          </p:cNvPr>
          <p:cNvPicPr>
            <a:picLocks noChangeAspect="1"/>
          </p:cNvPicPr>
          <p:nvPr/>
        </p:nvPicPr>
        <p:blipFill>
          <a:blip r:embed="rId4"/>
          <a:stretch>
            <a:fillRect/>
          </a:stretch>
        </p:blipFill>
        <p:spPr>
          <a:xfrm>
            <a:off x="2959059" y="4039904"/>
            <a:ext cx="1204745" cy="902395"/>
          </a:xfrm>
          <a:prstGeom prst="rect">
            <a:avLst/>
          </a:prstGeom>
        </p:spPr>
      </p:pic>
      <p:pic>
        <p:nvPicPr>
          <p:cNvPr id="22" name="図 21">
            <a:extLst>
              <a:ext uri="{FF2B5EF4-FFF2-40B4-BE49-F238E27FC236}">
                <a16:creationId xmlns:a16="http://schemas.microsoft.com/office/drawing/2014/main" id="{8DE23AC9-3341-2C3E-C673-F0A252B40FB7}"/>
              </a:ext>
            </a:extLst>
          </p:cNvPr>
          <p:cNvPicPr>
            <a:picLocks noChangeAspect="1"/>
          </p:cNvPicPr>
          <p:nvPr/>
        </p:nvPicPr>
        <p:blipFill>
          <a:blip r:embed="rId5"/>
          <a:stretch>
            <a:fillRect/>
          </a:stretch>
        </p:blipFill>
        <p:spPr>
          <a:xfrm>
            <a:off x="3316683" y="164058"/>
            <a:ext cx="939367" cy="939367"/>
          </a:xfrm>
          <a:prstGeom prst="rect">
            <a:avLst/>
          </a:prstGeom>
        </p:spPr>
      </p:pic>
      <p:pic>
        <p:nvPicPr>
          <p:cNvPr id="24" name="図 23">
            <a:extLst>
              <a:ext uri="{FF2B5EF4-FFF2-40B4-BE49-F238E27FC236}">
                <a16:creationId xmlns:a16="http://schemas.microsoft.com/office/drawing/2014/main" id="{65D62AB5-8AB5-3193-91C9-F12876BCE223}"/>
              </a:ext>
            </a:extLst>
          </p:cNvPr>
          <p:cNvPicPr>
            <a:picLocks noChangeAspect="1"/>
          </p:cNvPicPr>
          <p:nvPr/>
        </p:nvPicPr>
        <p:blipFill>
          <a:blip r:embed="rId6"/>
          <a:stretch>
            <a:fillRect/>
          </a:stretch>
        </p:blipFill>
        <p:spPr>
          <a:xfrm>
            <a:off x="7617901" y="321836"/>
            <a:ext cx="892516" cy="892516"/>
          </a:xfrm>
          <a:prstGeom prst="rect">
            <a:avLst/>
          </a:prstGeom>
        </p:spPr>
      </p:pic>
      <p:pic>
        <p:nvPicPr>
          <p:cNvPr id="26" name="図 25">
            <a:extLst>
              <a:ext uri="{FF2B5EF4-FFF2-40B4-BE49-F238E27FC236}">
                <a16:creationId xmlns:a16="http://schemas.microsoft.com/office/drawing/2014/main" id="{9660A85F-465F-1FF9-3407-3771F3774CCB}"/>
              </a:ext>
            </a:extLst>
          </p:cNvPr>
          <p:cNvPicPr>
            <a:picLocks noChangeAspect="1"/>
          </p:cNvPicPr>
          <p:nvPr/>
        </p:nvPicPr>
        <p:blipFill>
          <a:blip r:embed="rId7"/>
          <a:stretch>
            <a:fillRect/>
          </a:stretch>
        </p:blipFill>
        <p:spPr>
          <a:xfrm>
            <a:off x="4350744" y="194431"/>
            <a:ext cx="908994" cy="908994"/>
          </a:xfrm>
          <a:prstGeom prst="rect">
            <a:avLst/>
          </a:prstGeom>
        </p:spPr>
      </p:pic>
      <p:pic>
        <p:nvPicPr>
          <p:cNvPr id="28" name="図 27">
            <a:extLst>
              <a:ext uri="{FF2B5EF4-FFF2-40B4-BE49-F238E27FC236}">
                <a16:creationId xmlns:a16="http://schemas.microsoft.com/office/drawing/2014/main" id="{7F0A7321-9480-B0BD-BD84-DA24B5008D36}"/>
              </a:ext>
            </a:extLst>
          </p:cNvPr>
          <p:cNvPicPr>
            <a:picLocks noChangeAspect="1"/>
          </p:cNvPicPr>
          <p:nvPr/>
        </p:nvPicPr>
        <p:blipFill>
          <a:blip r:embed="rId8"/>
          <a:stretch>
            <a:fillRect/>
          </a:stretch>
        </p:blipFill>
        <p:spPr>
          <a:xfrm>
            <a:off x="6708907" y="305358"/>
            <a:ext cx="908994" cy="908994"/>
          </a:xfrm>
          <a:prstGeom prst="rect">
            <a:avLst/>
          </a:prstGeom>
        </p:spPr>
      </p:pic>
      <p:pic>
        <p:nvPicPr>
          <p:cNvPr id="30" name="図 29">
            <a:extLst>
              <a:ext uri="{FF2B5EF4-FFF2-40B4-BE49-F238E27FC236}">
                <a16:creationId xmlns:a16="http://schemas.microsoft.com/office/drawing/2014/main" id="{32D5F90B-3A2B-9220-092F-DECDFCF21DFA}"/>
              </a:ext>
            </a:extLst>
          </p:cNvPr>
          <p:cNvPicPr>
            <a:picLocks noChangeAspect="1"/>
          </p:cNvPicPr>
          <p:nvPr/>
        </p:nvPicPr>
        <p:blipFill>
          <a:blip r:embed="rId9"/>
          <a:stretch>
            <a:fillRect/>
          </a:stretch>
        </p:blipFill>
        <p:spPr>
          <a:xfrm>
            <a:off x="627246" y="466277"/>
            <a:ext cx="2419350" cy="3190875"/>
          </a:xfrm>
          <a:prstGeom prst="rect">
            <a:avLst/>
          </a:prstGeom>
        </p:spPr>
      </p:pic>
      <p:pic>
        <p:nvPicPr>
          <p:cNvPr id="32" name="図 31">
            <a:extLst>
              <a:ext uri="{FF2B5EF4-FFF2-40B4-BE49-F238E27FC236}">
                <a16:creationId xmlns:a16="http://schemas.microsoft.com/office/drawing/2014/main" id="{9BB58E54-3FE2-F95B-EC87-2ED4007FEBEA}"/>
              </a:ext>
            </a:extLst>
          </p:cNvPr>
          <p:cNvPicPr>
            <a:picLocks noChangeAspect="1"/>
          </p:cNvPicPr>
          <p:nvPr/>
        </p:nvPicPr>
        <p:blipFill>
          <a:blip r:embed="rId10"/>
          <a:stretch>
            <a:fillRect/>
          </a:stretch>
        </p:blipFill>
        <p:spPr>
          <a:xfrm>
            <a:off x="3263527" y="1214352"/>
            <a:ext cx="2647950" cy="2714625"/>
          </a:xfrm>
          <a:prstGeom prst="rect">
            <a:avLst/>
          </a:prstGeom>
        </p:spPr>
      </p:pic>
      <p:pic>
        <p:nvPicPr>
          <p:cNvPr id="34" name="図 33">
            <a:extLst>
              <a:ext uri="{FF2B5EF4-FFF2-40B4-BE49-F238E27FC236}">
                <a16:creationId xmlns:a16="http://schemas.microsoft.com/office/drawing/2014/main" id="{134B804F-8730-83B8-2734-4BE105C1881F}"/>
              </a:ext>
            </a:extLst>
          </p:cNvPr>
          <p:cNvPicPr>
            <a:picLocks noChangeAspect="1"/>
          </p:cNvPicPr>
          <p:nvPr/>
        </p:nvPicPr>
        <p:blipFill>
          <a:blip r:embed="rId11"/>
          <a:stretch>
            <a:fillRect/>
          </a:stretch>
        </p:blipFill>
        <p:spPr>
          <a:xfrm>
            <a:off x="6168732" y="257124"/>
            <a:ext cx="2503853" cy="4685175"/>
          </a:xfrm>
          <a:prstGeom prst="rect">
            <a:avLst/>
          </a:prstGeom>
        </p:spPr>
      </p:pic>
    </p:spTree>
    <p:extLst>
      <p:ext uri="{BB962C8B-B14F-4D97-AF65-F5344CB8AC3E}">
        <p14:creationId xmlns:p14="http://schemas.microsoft.com/office/powerpoint/2010/main" val="242167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a:extLst>
            <a:ext uri="{FF2B5EF4-FFF2-40B4-BE49-F238E27FC236}">
              <a16:creationId xmlns:a16="http://schemas.microsoft.com/office/drawing/2014/main" id="{0BF469A5-C10D-5C48-F944-D325A616C080}"/>
            </a:ext>
          </a:extLst>
        </p:cNvPr>
        <p:cNvGrpSpPr/>
        <p:nvPr/>
      </p:nvGrpSpPr>
      <p:grpSpPr>
        <a:xfrm>
          <a:off x="0" y="0"/>
          <a:ext cx="0" cy="0"/>
          <a:chOff x="0" y="0"/>
          <a:chExt cx="0" cy="0"/>
        </a:xfrm>
      </p:grpSpPr>
      <p:pic>
        <p:nvPicPr>
          <p:cNvPr id="89" name="Google Shape;89;p18">
            <a:extLst>
              <a:ext uri="{FF2B5EF4-FFF2-40B4-BE49-F238E27FC236}">
                <a16:creationId xmlns:a16="http://schemas.microsoft.com/office/drawing/2014/main" id="{F0F4BB5E-4E42-A6F7-74E0-CE4DC17D8450}"/>
              </a:ext>
            </a:extLst>
          </p:cNvPr>
          <p:cNvPicPr preferRelativeResize="0"/>
          <p:nvPr/>
        </p:nvPicPr>
        <p:blipFill>
          <a:blip r:embed="rId3">
            <a:alphaModFix/>
          </a:blip>
          <a:stretch>
            <a:fillRect/>
          </a:stretch>
        </p:blipFill>
        <p:spPr>
          <a:xfrm>
            <a:off x="423266" y="492369"/>
            <a:ext cx="7904918" cy="4396154"/>
          </a:xfrm>
          <a:prstGeom prst="rect">
            <a:avLst/>
          </a:prstGeom>
          <a:noFill/>
          <a:ln>
            <a:noFill/>
          </a:ln>
        </p:spPr>
      </p:pic>
      <p:pic>
        <p:nvPicPr>
          <p:cNvPr id="8" name="Picture 2" descr="腎臓の無料イラスト / イラストセンター">
            <a:extLst>
              <a:ext uri="{FF2B5EF4-FFF2-40B4-BE49-F238E27FC236}">
                <a16:creationId xmlns:a16="http://schemas.microsoft.com/office/drawing/2014/main" id="{F7E9875A-CCD3-5B30-7866-A6CCDA99D1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28184" y="3521020"/>
            <a:ext cx="458156" cy="3436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肝臓イラストのフリー素材｜イラストイメージ">
            <a:extLst>
              <a:ext uri="{FF2B5EF4-FFF2-40B4-BE49-F238E27FC236}">
                <a16:creationId xmlns:a16="http://schemas.microsoft.com/office/drawing/2014/main" id="{CFD38D2A-1819-CF9D-8736-40DEFF68A4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7117" y="2154050"/>
            <a:ext cx="343617" cy="343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腎臓の無料イラスト / イラストセンター">
            <a:extLst>
              <a:ext uri="{FF2B5EF4-FFF2-40B4-BE49-F238E27FC236}">
                <a16:creationId xmlns:a16="http://schemas.microsoft.com/office/drawing/2014/main" id="{EAEB8B9C-D614-0E73-6726-ACAF516385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28184" y="1505879"/>
            <a:ext cx="458156" cy="3436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肝臓イラストのフリー素材｜イラストイメージ">
            <a:extLst>
              <a:ext uri="{FF2B5EF4-FFF2-40B4-BE49-F238E27FC236}">
                <a16:creationId xmlns:a16="http://schemas.microsoft.com/office/drawing/2014/main" id="{9D85A1D8-4BAB-419F-D513-9BFA2D7B73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5454" y="2837535"/>
            <a:ext cx="343617" cy="34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0711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2731</TotalTime>
  <Words>1257</Words>
  <Application>Microsoft Office PowerPoint</Application>
  <PresentationFormat>画面に合わせる (16:9)</PresentationFormat>
  <Paragraphs>160</Paragraphs>
  <Slides>22</Slides>
  <Notes>11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22</vt:i4>
      </vt:variant>
    </vt:vector>
  </HeadingPairs>
  <TitlesOfParts>
    <vt:vector size="26" baseType="lpstr">
      <vt:lpstr>HGP創英角ﾎﾟｯﾌﾟ体</vt:lpstr>
      <vt:lpstr>Arial</vt:lpstr>
      <vt:lpstr>-apple-system</vt:lpstr>
      <vt:lpstr>Simple Light</vt:lpstr>
      <vt:lpstr>カフェTAITO　 　　～ お薬について ～</vt:lpstr>
      <vt:lpstr>PowerPoint プレゼンテーション</vt:lpstr>
      <vt:lpstr>今日の話題</vt:lpstr>
      <vt:lpstr>認知症って、病気？</vt:lpstr>
      <vt:lpstr>認知症の症状</vt:lpstr>
      <vt:lpstr>PowerPoint プレゼンテーション</vt:lpstr>
      <vt:lpstr>認知症のお薬って？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認知症の症状</vt:lpstr>
      <vt:lpstr>行動・心理症状（BPSD）の薬の種類 </vt:lpstr>
      <vt:lpstr>認知症の予防</vt:lpstr>
      <vt:lpstr>PowerPoint プレゼンテーション</vt:lpstr>
      <vt:lpstr>PowerPoint プレゼンテーション</vt:lpstr>
      <vt:lpstr>認知症の予防</vt:lpstr>
      <vt:lpstr>ポリファーマシー（多剤服用）とは？</vt:lpstr>
      <vt:lpstr>薬を飲む際の注意点 </vt:lpstr>
      <vt:lpstr>薬を飲む際の注意点 </vt:lpstr>
      <vt:lpstr>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和光堂薬局</dc:creator>
  <cp:lastModifiedBy>Noz Shimz</cp:lastModifiedBy>
  <cp:revision>14</cp:revision>
  <dcterms:modified xsi:type="dcterms:W3CDTF">2025-09-18T03:30:14Z</dcterms:modified>
</cp:coreProperties>
</file>