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67" r:id="rId4"/>
    <p:sldId id="291" r:id="rId5"/>
    <p:sldId id="290" r:id="rId6"/>
    <p:sldId id="292" r:id="rId7"/>
    <p:sldId id="288" r:id="rId8"/>
    <p:sldId id="294" r:id="rId9"/>
    <p:sldId id="295" r:id="rId10"/>
    <p:sldId id="293" r:id="rId11"/>
    <p:sldId id="287" r:id="rId12"/>
  </p:sldIdLst>
  <p:sldSz cx="9144000" cy="5143500" type="screen16x9"/>
  <p:notesSz cx="7104063" cy="10234613"/>
  <p:embeddedFontLst>
    <p:embeddedFont>
      <p:font typeface="HGP創英角ﾎﾟｯﾌﾟ体" panose="040B0A00000000000000" pitchFamily="50" charset="-128"/>
      <p:regular r:id="rId14"/>
    </p:embeddedFont>
    <p:embeddedFont>
      <p:font typeface="游明朝 Demibold" panose="02020600000000000000" pitchFamily="18" charset="-128"/>
      <p:bold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879" autoAdjust="0"/>
  </p:normalViewPr>
  <p:slideViewPr>
    <p:cSldViewPr snapToGrid="0">
      <p:cViewPr varScale="1">
        <p:scale>
          <a:sx n="76" d="100"/>
          <a:sy n="76" d="100"/>
        </p:scale>
        <p:origin x="444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9900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99059" rIns="99059" bIns="99059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5c0d690e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5c0d690e70_0_0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c0addd13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c0addd139_0_0:notes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006" indent="0">
              <a:buNone/>
            </a:pP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63471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006" indent="0">
              <a:buNone/>
            </a:pP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59787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654204"/>
            <a:ext cx="8520600" cy="177869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dirty="0"/>
              <a:t>お薬について</a:t>
            </a:r>
            <a:r>
              <a:rPr lang="ja" dirty="0"/>
              <a:t>　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dirty="0"/>
              <a:t>　　～ </a:t>
            </a:r>
            <a:r>
              <a:rPr lang="ja-JP" altLang="en-US" dirty="0"/>
              <a:t>点眼薬の使い方</a:t>
            </a:r>
            <a:r>
              <a:rPr lang="ja" dirty="0"/>
              <a:t> ～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909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dirty="0"/>
              <a:t>By</a:t>
            </a:r>
            <a:r>
              <a:rPr lang="ja-JP" altLang="en-US" dirty="0"/>
              <a:t> 下谷薬剤師会</a:t>
            </a:r>
            <a:endParaRPr dirty="0"/>
          </a:p>
        </p:txBody>
      </p:sp>
      <p:sp>
        <p:nvSpPr>
          <p:cNvPr id="56" name="Google Shape;56;p13"/>
          <p:cNvSpPr txBox="1"/>
          <p:nvPr/>
        </p:nvSpPr>
        <p:spPr>
          <a:xfrm>
            <a:off x="5169274" y="3777225"/>
            <a:ext cx="3799361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chemeClr val="dk2"/>
                </a:solidFill>
              </a:rPr>
              <a:t>令和7年</a:t>
            </a:r>
            <a:r>
              <a:rPr lang="en-US" altLang="ja" sz="1800" dirty="0">
                <a:solidFill>
                  <a:schemeClr val="dk2"/>
                </a:solidFill>
              </a:rPr>
              <a:t>6</a:t>
            </a:r>
            <a:r>
              <a:rPr lang="ja" sz="1800" dirty="0">
                <a:solidFill>
                  <a:schemeClr val="dk2"/>
                </a:solidFill>
              </a:rPr>
              <a:t>月18日 (水) </a:t>
            </a:r>
            <a:endParaRPr lang="en-US" altLang="ja"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chemeClr val="dk2"/>
                </a:solidFill>
              </a:rPr>
              <a:t>和光堂薬局　清水 宏美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964400" y="4504300"/>
            <a:ext cx="2607600" cy="3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B452EAC-3637-45C3-62F8-D034F9D18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348" y="0"/>
            <a:ext cx="5988440" cy="358513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DF9A18A-32BB-1E45-CCEE-969E89DAC655}"/>
              </a:ext>
            </a:extLst>
          </p:cNvPr>
          <p:cNvSpPr txBox="1"/>
          <p:nvPr/>
        </p:nvSpPr>
        <p:spPr>
          <a:xfrm>
            <a:off x="3465081" y="3277356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薬局でご相談してください。</a:t>
            </a:r>
            <a:endParaRPr kumimoji="1" lang="en-US" altLang="ja-JP" dirty="0"/>
          </a:p>
        </p:txBody>
      </p:sp>
      <p:sp>
        <p:nvSpPr>
          <p:cNvPr id="9" name="AutoShape 4" descr="点眼液 に対する画像結果">
            <a:extLst>
              <a:ext uri="{FF2B5EF4-FFF2-40B4-BE49-F238E27FC236}">
                <a16:creationId xmlns:a16="http://schemas.microsoft.com/office/drawing/2014/main" id="{D46FB8D5-94DD-BA81-1546-E95798A4A8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6158" name="Picture 14" descr="オロパタジン点眼液0.1％「サワイ」(パタノール点眼液0.1％のジェネリック医薬品)｜沢井製薬">
            <a:extLst>
              <a:ext uri="{FF2B5EF4-FFF2-40B4-BE49-F238E27FC236}">
                <a16:creationId xmlns:a16="http://schemas.microsoft.com/office/drawing/2014/main" id="{06810ECE-D4AE-F150-1D55-B33FEB433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195" y="3716619"/>
            <a:ext cx="1084141" cy="108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関連する画像の詳細をご覧ください。テイカ製薬">
            <a:extLst>
              <a:ext uri="{FF2B5EF4-FFF2-40B4-BE49-F238E27FC236}">
                <a16:creationId xmlns:a16="http://schemas.microsoft.com/office/drawing/2014/main" id="{37009543-FFAA-BCDC-A14B-B004C8D40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902" y="3707747"/>
            <a:ext cx="769834" cy="102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関連する画像の詳細をご覧ください。オロパタジン点眼液0.1％「トーワ」 - 最短当日お届け【シグニ】動物病院向け通販">
            <a:extLst>
              <a:ext uri="{FF2B5EF4-FFF2-40B4-BE49-F238E27FC236}">
                <a16:creationId xmlns:a16="http://schemas.microsoft.com/office/drawing/2014/main" id="{DC506BC1-32F6-FD7C-28D7-72C4DE842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348" y="3707747"/>
            <a:ext cx="1084141" cy="108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関連する画像の詳細をご覧ください。レボカバスチン点眼液0．025％「サワイ」の効果・効能・副作用 | 薬剤情報 | HOKUTO">
            <a:extLst>
              <a:ext uri="{FF2B5EF4-FFF2-40B4-BE49-F238E27FC236}">
                <a16:creationId xmlns:a16="http://schemas.microsoft.com/office/drawing/2014/main" id="{1EE685A3-B650-5648-4ED5-EFED90A58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736" y="3737735"/>
            <a:ext cx="1367638" cy="102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 descr="関連する画像の詳細をご覧ください。オロパタジン点眼液0．1％「わかもと」の効果・効能・副作用 | 薬剤情報 | HOKUTO">
            <a:extLst>
              <a:ext uri="{FF2B5EF4-FFF2-40B4-BE49-F238E27FC236}">
                <a16:creationId xmlns:a16="http://schemas.microsoft.com/office/drawing/2014/main" id="{1DAAC504-59A2-A801-060A-ECFD72EB8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36" y="3731727"/>
            <a:ext cx="1287557" cy="96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589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D6A249-EB64-FBFA-FE06-7D418C34F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73402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5400" u="sng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完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4D659CD-28A6-E0C2-1BCD-070D901CA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2401880"/>
            <a:ext cx="8520600" cy="2318530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kumimoji="1"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ご清聴ありがとうございました。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2730946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725" y="224900"/>
            <a:ext cx="4358500" cy="28039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4888075" y="224900"/>
            <a:ext cx="316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u="sng" dirty="0">
                <a:solidFill>
                  <a:schemeClr val="tx1"/>
                </a:solidFill>
                <a:latin typeface="游明朝 Demibold" panose="02020600000000000000" pitchFamily="18" charset="-128"/>
                <a:ea typeface="游明朝 Demibold" panose="02020600000000000000" pitchFamily="18" charset="-128"/>
              </a:rPr>
              <a:t>和光堂薬局</a:t>
            </a:r>
            <a:endParaRPr sz="1800" u="sng" dirty="0">
              <a:solidFill>
                <a:schemeClr val="tx1"/>
              </a:solidFill>
              <a:latin typeface="游明朝 Demibold" panose="02020600000000000000" pitchFamily="18" charset="-128"/>
              <a:ea typeface="游明朝 Demibold" panose="02020600000000000000" pitchFamily="18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chemeClr val="dk2"/>
                </a:solidFill>
              </a:rPr>
              <a:t>東上野３－１５－１１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chemeClr val="dk2"/>
                </a:solidFill>
              </a:rPr>
              <a:t>☎０３－３８３２－００６８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7226" y="1333500"/>
            <a:ext cx="4058676" cy="365760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318724" y="2947988"/>
            <a:ext cx="38430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chemeClr val="dk2"/>
                </a:solidFill>
              </a:rPr>
              <a:t>・創業７５年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chemeClr val="dk2"/>
                </a:solidFill>
              </a:rPr>
              <a:t>・永寿病院～</a:t>
            </a:r>
            <a:r>
              <a:rPr lang="ja" sz="1800" dirty="0">
                <a:solidFill>
                  <a:schemeClr val="dk2"/>
                </a:solidFill>
                <a:highlight>
                  <a:srgbClr val="FFFF00"/>
                </a:highlight>
              </a:rPr>
              <a:t>上野眼科</a:t>
            </a:r>
            <a:r>
              <a:rPr lang="ja" sz="1800" dirty="0">
                <a:solidFill>
                  <a:schemeClr val="dk2"/>
                </a:solidFill>
              </a:rPr>
              <a:t>　など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chemeClr val="dk2"/>
                </a:solidFill>
              </a:rPr>
              <a:t>　どこの処方箋でも受付けてます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chemeClr val="dk2"/>
                </a:solidFill>
              </a:rPr>
              <a:t>・老若男女が協力し、得意分野を</a:t>
            </a:r>
            <a:endParaRPr sz="18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dirty="0">
                <a:solidFill>
                  <a:schemeClr val="dk2"/>
                </a:solidFill>
              </a:rPr>
              <a:t>　活かして働いてます</a:t>
            </a:r>
            <a:endParaRPr sz="1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3B4039-0276-CB10-F925-C8D86304F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88957"/>
            <a:ext cx="8520600" cy="841800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本日の話題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DC41B1-628B-DC23-1080-4604998CA4CB}"/>
              </a:ext>
            </a:extLst>
          </p:cNvPr>
          <p:cNvSpPr txBox="1"/>
          <p:nvPr/>
        </p:nvSpPr>
        <p:spPr>
          <a:xfrm>
            <a:off x="2804675" y="1351306"/>
            <a:ext cx="3319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■</a:t>
            </a:r>
            <a:r>
              <a:rPr kumimoji="1" lang="ja-JP" altLang="en-US" sz="2000" dirty="0">
                <a:hlinkClick r:id="rId3" action="ppaction://hlinksldjump"/>
              </a:rPr>
              <a:t>間違った点眼の仕方</a:t>
            </a:r>
            <a:endParaRPr kumimoji="1" lang="en-US" altLang="ja-JP" sz="20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DE9FAC-1D18-541F-C9C9-2E8228B3B90C}"/>
              </a:ext>
            </a:extLst>
          </p:cNvPr>
          <p:cNvSpPr txBox="1"/>
          <p:nvPr/>
        </p:nvSpPr>
        <p:spPr>
          <a:xfrm>
            <a:off x="2790925" y="2636429"/>
            <a:ext cx="3333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■</a:t>
            </a:r>
            <a:r>
              <a:rPr kumimoji="1" lang="ja-JP" altLang="en-US" sz="2000" dirty="0">
                <a:hlinkClick r:id="rId4" action="ppaction://hlinksldjump"/>
              </a:rPr>
              <a:t>よくあるお問い合わせ</a:t>
            </a:r>
            <a:endParaRPr kumimoji="1" lang="en-US" altLang="ja-JP" sz="2000" dirty="0"/>
          </a:p>
          <a:p>
            <a:endParaRPr kumimoji="1" lang="en-US" altLang="ja-JP" sz="20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C9A4709-E177-3F34-F3B3-07988BD79D41}"/>
              </a:ext>
            </a:extLst>
          </p:cNvPr>
          <p:cNvSpPr txBox="1"/>
          <p:nvPr/>
        </p:nvSpPr>
        <p:spPr>
          <a:xfrm>
            <a:off x="2790924" y="2016951"/>
            <a:ext cx="3444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■</a:t>
            </a:r>
            <a:r>
              <a:rPr kumimoji="1" lang="ja-JP" altLang="en-US" sz="2000" dirty="0">
                <a:hlinkClick r:id="rId5" action="ppaction://hlinksldjump"/>
              </a:rPr>
              <a:t>基本的な点眼方法</a:t>
            </a:r>
            <a:endParaRPr kumimoji="1" lang="en-US" altLang="ja-JP" sz="2000" dirty="0"/>
          </a:p>
          <a:p>
            <a:endParaRPr kumimoji="1" lang="en-US" altLang="ja-JP" sz="2000" dirty="0"/>
          </a:p>
        </p:txBody>
      </p:sp>
    </p:spTree>
    <p:extLst>
      <p:ext uri="{BB962C8B-B14F-4D97-AF65-F5344CB8AC3E}">
        <p14:creationId xmlns:p14="http://schemas.microsoft.com/office/powerpoint/2010/main" val="1910112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382DFF2C-C0D8-B15C-A82D-D86E0E668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298" y="498740"/>
            <a:ext cx="1858584" cy="3785666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D8158DF9-8A98-F4ED-1037-4D3EA009F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041" y="489908"/>
            <a:ext cx="1930660" cy="374265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12C1A151-D60F-006B-61B3-E149CC1716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8293" y="535131"/>
            <a:ext cx="1949622" cy="374927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42E092D5-6124-1B9D-FE3B-F9FB786AF9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402" y="535131"/>
            <a:ext cx="1939115" cy="3697427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17E90135-96E1-35D5-E4B6-438B443ABD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475407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864979D1-44BA-7E75-29FE-0310BD03E2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107674"/>
            <a:ext cx="9144000" cy="100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8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新型コロナ感染対策による 肌トラブル、ドライアイなどとその対処 | 君津健康センター">
            <a:extLst>
              <a:ext uri="{FF2B5EF4-FFF2-40B4-BE49-F238E27FC236}">
                <a16:creationId xmlns:a16="http://schemas.microsoft.com/office/drawing/2014/main" id="{4E382EF8-F8F9-7B06-789F-8A9E1D35C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7" y="52387"/>
            <a:ext cx="6410325" cy="5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605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目薬の正しい点眼方法と手洗い方法 | 多治見市の倉知眼科">
            <a:extLst>
              <a:ext uri="{FF2B5EF4-FFF2-40B4-BE49-F238E27FC236}">
                <a16:creationId xmlns:a16="http://schemas.microsoft.com/office/drawing/2014/main" id="{9073AF8B-D6F6-9419-E94F-8AFF12C2E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42" y="0"/>
            <a:ext cx="76159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780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E4C343-71EE-722E-DD97-0DFD4EDF9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931" y="124273"/>
            <a:ext cx="7849647" cy="583479"/>
          </a:xfrm>
        </p:spPr>
        <p:txBody>
          <a:bodyPr>
            <a:normAutofit/>
          </a:bodyPr>
          <a:lstStyle/>
          <a:p>
            <a:r>
              <a:rPr kumimoji="1" lang="ja-JP" altLang="en-US" sz="1400" dirty="0"/>
              <a:t>点眼のしくみ（右眼）</a:t>
            </a:r>
          </a:p>
        </p:txBody>
      </p:sp>
      <p:pic>
        <p:nvPicPr>
          <p:cNvPr id="1026" name="Picture 2" descr="目薬を点眼する際の注意点 | アイクリニック東京【公式】">
            <a:extLst>
              <a:ext uri="{FF2B5EF4-FFF2-40B4-BE49-F238E27FC236}">
                <a16:creationId xmlns:a16="http://schemas.microsoft.com/office/drawing/2014/main" id="{E711EECF-29FA-9C5B-E48B-A86CF1D0A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859" y="615217"/>
            <a:ext cx="4173793" cy="417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0CFF1CE-865C-1C21-2D70-893C17422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5332" y="2956711"/>
            <a:ext cx="1725907" cy="183229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7891329-008F-8EC4-DFD5-AFA3E2337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803" y="1064539"/>
            <a:ext cx="705538" cy="72166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A06A0FB-FCD0-A738-F7F1-5A50B99CDE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803" y="1064539"/>
            <a:ext cx="701895" cy="721664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76014832-4110-726D-1D15-C7F03607F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981" y="1108545"/>
            <a:ext cx="705538" cy="72166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329344DA-528E-42D0-0E05-D78B340AC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0294" y="1103378"/>
            <a:ext cx="701895" cy="72166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0D663C90-75EC-6FE1-DC5F-4AA1639A8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405" y="1113712"/>
            <a:ext cx="705538" cy="721664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FA4CCBC-7E3F-A589-D778-F569540232C8}"/>
              </a:ext>
            </a:extLst>
          </p:cNvPr>
          <p:cNvSpPr txBox="1"/>
          <p:nvPr/>
        </p:nvSpPr>
        <p:spPr>
          <a:xfrm>
            <a:off x="836840" y="1955137"/>
            <a:ext cx="15565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/>
              <a:t>パチパチすると</a:t>
            </a:r>
            <a:endParaRPr kumimoji="1" lang="en-US" altLang="ja-JP" sz="1100" b="1" dirty="0"/>
          </a:p>
          <a:p>
            <a:r>
              <a:rPr kumimoji="1" lang="ja-JP" altLang="en-US" sz="1100" b="1" dirty="0"/>
              <a:t>　　　　涙が出ます</a:t>
            </a:r>
          </a:p>
        </p:txBody>
      </p:sp>
    </p:spTree>
    <p:extLst>
      <p:ext uri="{BB962C8B-B14F-4D97-AF65-F5344CB8AC3E}">
        <p14:creationId xmlns:p14="http://schemas.microsoft.com/office/powerpoint/2010/main" val="279634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F6049A-8E98-D38B-FE42-7222475E7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94071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kumimoji="1" lang="ja-JP" altLang="en-US" sz="2000" b="1" u="sng" dirty="0"/>
              <a:t>よくあるお問い合わせ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609CFE0-BCE6-4B35-CA20-C7787EDB6271}"/>
              </a:ext>
            </a:extLst>
          </p:cNvPr>
          <p:cNvSpPr txBox="1"/>
          <p:nvPr/>
        </p:nvSpPr>
        <p:spPr>
          <a:xfrm>
            <a:off x="405582" y="723813"/>
            <a:ext cx="2910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①点眼順番は？</a:t>
            </a:r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r>
              <a:rPr kumimoji="1" lang="ja-JP" altLang="en-US" sz="1600" dirty="0"/>
              <a:t>②どれくらい間をあけるの？</a:t>
            </a:r>
            <a:endParaRPr kumimoji="1" lang="en-US" altLang="ja-JP" sz="1600" dirty="0"/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C07CB52-C21A-CF28-D82B-79AC4B242715}"/>
              </a:ext>
            </a:extLst>
          </p:cNvPr>
          <p:cNvGrpSpPr/>
          <p:nvPr/>
        </p:nvGrpSpPr>
        <p:grpSpPr>
          <a:xfrm>
            <a:off x="3465870" y="622122"/>
            <a:ext cx="5272548" cy="4325665"/>
            <a:chOff x="3463887" y="640410"/>
            <a:chExt cx="5272548" cy="432566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C1D8B97-160D-51D8-1A24-33496BA3CBEC}"/>
                </a:ext>
              </a:extLst>
            </p:cNvPr>
            <p:cNvSpPr txBox="1"/>
            <p:nvPr/>
          </p:nvSpPr>
          <p:spPr>
            <a:xfrm>
              <a:off x="3463888" y="640410"/>
              <a:ext cx="5272547" cy="846386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ja-JP" altLang="en-US" sz="1600" b="0" i="0" u="sng" dirty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" panose="020F0502020204030204" pitchFamily="2" charset="0"/>
                </a:rPr>
                <a:t>「水性」→「懸濁性」→「ゲル化製剤」→「眼軟膏」</a:t>
              </a:r>
              <a:endParaRPr lang="en-US" altLang="ja-JP" sz="1600" b="0" i="0" u="sng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F0502020204030204" pitchFamily="2" charset="0"/>
              </a:endParaRPr>
            </a:p>
            <a:p>
              <a:endParaRPr lang="en-US" altLang="ja-JP" sz="1100" b="0" i="0" dirty="0">
                <a:solidFill>
                  <a:srgbClr val="333333"/>
                </a:solidFill>
                <a:effectLst/>
                <a:latin typeface="Hiragino Kaku Gothic Pro"/>
              </a:endParaRPr>
            </a:p>
            <a:p>
              <a:r>
                <a:rPr lang="ja-JP" altLang="en-US" sz="1100" b="0" i="0" dirty="0">
                  <a:solidFill>
                    <a:srgbClr val="333333"/>
                  </a:solidFill>
                  <a:effectLst/>
                  <a:latin typeface="Hiragino Kaku Gothic Pro"/>
                </a:rPr>
                <a:t>　同じ性質のもの同士であれば、重要な薬・効かせたい薬を後。</a:t>
              </a:r>
              <a:endParaRPr lang="en-US" altLang="ja-JP" sz="1100" b="0" i="0" dirty="0">
                <a:solidFill>
                  <a:srgbClr val="333333"/>
                </a:solidFill>
                <a:effectLst/>
                <a:latin typeface="Hiragino Kaku Gothic Pro"/>
              </a:endParaRPr>
            </a:p>
            <a:p>
              <a:r>
                <a:rPr lang="ja-JP" altLang="en-US" sz="1100" b="0" i="0" dirty="0">
                  <a:solidFill>
                    <a:srgbClr val="333333"/>
                  </a:solidFill>
                  <a:effectLst/>
                  <a:latin typeface="Hiragino Kaku Gothic Pro"/>
                </a:rPr>
                <a:t>　“洗い流されてしまう”影響を小さくするのが一般的です。</a:t>
              </a:r>
              <a:endParaRPr lang="en-US" altLang="ja-JP" sz="1100" b="0" i="0" dirty="0">
                <a:solidFill>
                  <a:srgbClr val="333333"/>
                </a:solidFill>
                <a:effectLst/>
                <a:latin typeface="Hiragino Kaku Gothic Pro"/>
              </a:endParaRPr>
            </a:p>
          </p:txBody>
        </p: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B6361AE8-5D4C-B831-4C9D-4F587D4A113B}"/>
                </a:ext>
              </a:extLst>
            </p:cNvPr>
            <p:cNvGrpSpPr/>
            <p:nvPr/>
          </p:nvGrpSpPr>
          <p:grpSpPr>
            <a:xfrm>
              <a:off x="3463887" y="1786094"/>
              <a:ext cx="5272548" cy="3179981"/>
              <a:chOff x="3463887" y="1786094"/>
              <a:chExt cx="5272548" cy="3179981"/>
            </a:xfrm>
          </p:grpSpPr>
          <p:sp>
            <p:nvSpPr>
              <p:cNvPr id="6" name="テキスト ボックス 5">
                <a:extLst>
                  <a:ext uri="{FF2B5EF4-FFF2-40B4-BE49-F238E27FC236}">
                    <a16:creationId xmlns:a16="http://schemas.microsoft.com/office/drawing/2014/main" id="{6CA8746E-11ED-2090-80C5-3F84AADCFB1D}"/>
                  </a:ext>
                </a:extLst>
              </p:cNvPr>
              <p:cNvSpPr txBox="1"/>
              <p:nvPr/>
            </p:nvSpPr>
            <p:spPr>
              <a:xfrm>
                <a:off x="3463887" y="1786094"/>
                <a:ext cx="5272548" cy="954107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ja-JP" altLang="en-US" sz="1600" dirty="0">
                    <a:solidFill>
                      <a:srgbClr val="111111"/>
                    </a:solidFill>
                    <a:latin typeface="Roboto" panose="020F0502020204030204" pitchFamily="2" charset="0"/>
                  </a:rPr>
                  <a:t>  </a:t>
                </a:r>
                <a:r>
                  <a:rPr lang="ja-JP" altLang="en-US" sz="1600" u="sng" dirty="0">
                    <a:solidFill>
                      <a:srgbClr val="11111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Roboto" panose="020F0502020204030204" pitchFamily="2" charset="0"/>
                  </a:rPr>
                  <a:t> ５～</a:t>
                </a:r>
                <a:r>
                  <a:rPr lang="en-US" altLang="ja-JP" sz="1600" u="sng" dirty="0">
                    <a:solidFill>
                      <a:srgbClr val="11111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Roboto" panose="020F0502020204030204" pitchFamily="2" charset="0"/>
                  </a:rPr>
                  <a:t>10</a:t>
                </a:r>
                <a:r>
                  <a:rPr lang="ja-JP" altLang="en-US" sz="1600" u="sng" dirty="0">
                    <a:solidFill>
                      <a:srgbClr val="11111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Roboto" panose="020F0502020204030204" pitchFamily="2" charset="0"/>
                  </a:rPr>
                  <a:t>分以上 </a:t>
                </a:r>
                <a:endParaRPr lang="en-US" altLang="ja-JP" sz="1600" u="sng" dirty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" panose="020F0502020204030204" pitchFamily="2" charset="0"/>
                </a:endParaRPr>
              </a:p>
              <a:p>
                <a:r>
                  <a:rPr lang="ja-JP" altLang="en-US" sz="1600" dirty="0">
                    <a:solidFill>
                      <a:srgbClr val="111111"/>
                    </a:solidFill>
                    <a:latin typeface="Roboto" panose="020F0502020204030204" pitchFamily="2" charset="0"/>
                  </a:rPr>
                  <a:t>　　　　</a:t>
                </a:r>
                <a:r>
                  <a:rPr lang="ja-JP" altLang="en-US" sz="1100" dirty="0">
                    <a:solidFill>
                      <a:srgbClr val="111111"/>
                    </a:solidFill>
                    <a:latin typeface="Roboto" panose="020F0502020204030204" pitchFamily="2" charset="0"/>
                  </a:rPr>
                  <a:t>ミケルナ配合点眼以外は</a:t>
                </a:r>
                <a:r>
                  <a:rPr lang="en-US" altLang="ja-JP" sz="1100" dirty="0">
                    <a:solidFill>
                      <a:srgbClr val="111111"/>
                    </a:solidFill>
                    <a:latin typeface="Roboto" panose="020F0502020204030204" pitchFamily="2" charset="0"/>
                  </a:rPr>
                  <a:t>10</a:t>
                </a:r>
                <a:r>
                  <a:rPr lang="ja-JP" altLang="en-US" sz="1100" dirty="0">
                    <a:solidFill>
                      <a:srgbClr val="111111"/>
                    </a:solidFill>
                    <a:latin typeface="Roboto" panose="020F0502020204030204" pitchFamily="2" charset="0"/>
                  </a:rPr>
                  <a:t>分あければ問題ない</a:t>
                </a:r>
                <a:endParaRPr lang="en-US" altLang="ja-JP" sz="1100" b="0" i="0" dirty="0">
                  <a:solidFill>
                    <a:srgbClr val="111111"/>
                  </a:solidFill>
                  <a:effectLst/>
                  <a:latin typeface="Roboto" panose="020F0502020204030204" pitchFamily="2" charset="0"/>
                </a:endParaRPr>
              </a:p>
              <a:p>
                <a:endParaRPr lang="en-US" altLang="ja-JP" sz="1100" b="0" i="0" dirty="0">
                  <a:solidFill>
                    <a:srgbClr val="333333"/>
                  </a:solidFill>
                  <a:effectLst/>
                  <a:latin typeface="Hiragino Kaku Gothic Pro"/>
                </a:endParaRPr>
              </a:p>
              <a:p>
                <a:r>
                  <a:rPr lang="ja-JP" altLang="en-US" sz="1100" dirty="0">
                    <a:solidFill>
                      <a:srgbClr val="333333"/>
                    </a:solidFill>
                    <a:latin typeface="Hiragino Kaku Gothic Pro"/>
                  </a:rPr>
                  <a:t>　時計をみながらの点眼は苦痛、日常の習慣に組み込むと忘れ難いです。</a:t>
                </a:r>
                <a:endParaRPr lang="en-US" altLang="ja-JP" sz="1100" b="0" i="0" dirty="0">
                  <a:solidFill>
                    <a:srgbClr val="333333"/>
                  </a:solidFill>
                  <a:effectLst/>
                  <a:latin typeface="Hiragino Kaku Gothic Pro"/>
                </a:endParaRPr>
              </a:p>
            </p:txBody>
          </p:sp>
          <p:pic>
            <p:nvPicPr>
              <p:cNvPr id="9" name="Picture 2" descr="目薬の順番は…？ - クスリに関するあれこれ～調剤薬局でよくある質問をご紹介～">
                <a:extLst>
                  <a:ext uri="{FF2B5EF4-FFF2-40B4-BE49-F238E27FC236}">
                    <a16:creationId xmlns:a16="http://schemas.microsoft.com/office/drawing/2014/main" id="{1D158571-D101-225F-760B-9BBC162324C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4059" y="2830194"/>
                <a:ext cx="2135881" cy="2135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A097641F-B2DA-5D40-2AE5-226C12B25E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97874" y="2824985"/>
                <a:ext cx="2738561" cy="115815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7682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B9B42F4B-926A-766D-FDA7-141D34DDA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94071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kumimoji="1" lang="ja-JP" altLang="en-US" sz="2000" b="1" u="sng" dirty="0"/>
              <a:t>よくあるお問い合わせ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131F367-E94F-10CD-22FE-F285113EF837}"/>
              </a:ext>
            </a:extLst>
          </p:cNvPr>
          <p:cNvSpPr txBox="1"/>
          <p:nvPr/>
        </p:nvSpPr>
        <p:spPr>
          <a:xfrm>
            <a:off x="407565" y="640410"/>
            <a:ext cx="291082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③点眼液の保存方法は？</a:t>
            </a:r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r>
              <a:rPr kumimoji="1" lang="ja-JP" altLang="en-US" sz="1600" dirty="0"/>
              <a:t>④使用期限は？</a:t>
            </a:r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endParaRPr kumimoji="1" lang="en-US" altLang="ja-JP" sz="1600" dirty="0"/>
          </a:p>
          <a:p>
            <a:r>
              <a:rPr kumimoji="1" lang="ja-JP" altLang="en-US" sz="1600" dirty="0"/>
              <a:t>⑤上手に点眼できない時は？</a:t>
            </a:r>
            <a:endParaRPr kumimoji="1" lang="en-US" altLang="ja-JP" sz="1600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AA52D02-6B07-F4D6-26E4-F5A8F1E3839F}"/>
              </a:ext>
            </a:extLst>
          </p:cNvPr>
          <p:cNvGrpSpPr/>
          <p:nvPr/>
        </p:nvGrpSpPr>
        <p:grpSpPr>
          <a:xfrm>
            <a:off x="3463887" y="640410"/>
            <a:ext cx="5272548" cy="3347216"/>
            <a:chOff x="3463887" y="640410"/>
            <a:chExt cx="5272548" cy="3347216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56C5F5D-BC0A-7429-2219-1E159DAE7B3C}"/>
                </a:ext>
              </a:extLst>
            </p:cNvPr>
            <p:cNvSpPr txBox="1"/>
            <p:nvPr/>
          </p:nvSpPr>
          <p:spPr>
            <a:xfrm>
              <a:off x="3463888" y="640410"/>
              <a:ext cx="5272547" cy="2262158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ja-JP" altLang="en-US" sz="1600" dirty="0">
                  <a:solidFill>
                    <a:srgbClr val="111111"/>
                  </a:solidFill>
                  <a:latin typeface="Roboto" panose="020F0502020204030204" pitchFamily="2" charset="0"/>
                </a:rPr>
                <a:t>１．直射日光を避ける</a:t>
              </a:r>
              <a:endParaRPr lang="en-US" altLang="ja-JP" sz="1600" dirty="0">
                <a:solidFill>
                  <a:srgbClr val="111111"/>
                </a:solidFill>
                <a:latin typeface="Roboto" panose="020F0502020204030204" pitchFamily="2" charset="0"/>
              </a:endParaRPr>
            </a:p>
            <a:p>
              <a:r>
                <a:rPr lang="ja-JP" altLang="en-US" sz="1600" b="0" i="0" dirty="0">
                  <a:solidFill>
                    <a:srgbClr val="111111"/>
                  </a:solidFill>
                  <a:effectLst/>
                  <a:latin typeface="Roboto" panose="020F0502020204030204" pitchFamily="2" charset="0"/>
                </a:rPr>
                <a:t>２．湿気の多いところは避ける</a:t>
              </a:r>
              <a:endParaRPr lang="en-US" altLang="ja-JP" sz="1600" b="0" i="0" dirty="0">
                <a:solidFill>
                  <a:srgbClr val="111111"/>
                </a:solidFill>
                <a:effectLst/>
                <a:latin typeface="Roboto" panose="020F0502020204030204" pitchFamily="2" charset="0"/>
              </a:endParaRPr>
            </a:p>
            <a:p>
              <a:r>
                <a:rPr lang="ja-JP" altLang="en-US" sz="1600" dirty="0">
                  <a:solidFill>
                    <a:srgbClr val="111111"/>
                  </a:solidFill>
                  <a:latin typeface="Roboto" panose="020F0502020204030204" pitchFamily="2" charset="0"/>
                </a:rPr>
                <a:t>３．多くは室温</a:t>
              </a:r>
              <a:r>
                <a:rPr lang="en-US" altLang="ja-JP" sz="1600" dirty="0">
                  <a:solidFill>
                    <a:srgbClr val="111111"/>
                  </a:solidFill>
                  <a:latin typeface="Roboto" panose="020F0502020204030204" pitchFamily="2" charset="0"/>
                </a:rPr>
                <a:t>(1</a:t>
              </a:r>
              <a:r>
                <a:rPr lang="ja-JP" altLang="en-US" sz="1600" dirty="0">
                  <a:solidFill>
                    <a:srgbClr val="111111"/>
                  </a:solidFill>
                  <a:latin typeface="Roboto" panose="020F0502020204030204" pitchFamily="2" charset="0"/>
                </a:rPr>
                <a:t>～</a:t>
              </a:r>
              <a:r>
                <a:rPr lang="en-US" altLang="ja-JP" sz="1600" dirty="0">
                  <a:solidFill>
                    <a:srgbClr val="111111"/>
                  </a:solidFill>
                  <a:latin typeface="Roboto" panose="020F0502020204030204" pitchFamily="2" charset="0"/>
                </a:rPr>
                <a:t>30</a:t>
              </a:r>
              <a:r>
                <a:rPr lang="ja-JP" altLang="en-US" sz="1600" dirty="0">
                  <a:solidFill>
                    <a:srgbClr val="111111"/>
                  </a:solidFill>
                  <a:latin typeface="Roboto" panose="020F0502020204030204" pitchFamily="2" charset="0"/>
                </a:rPr>
                <a:t>℃）で可</a:t>
              </a:r>
              <a:endParaRPr lang="en-US" altLang="ja-JP" sz="1600" b="0" i="0" dirty="0">
                <a:solidFill>
                  <a:srgbClr val="111111"/>
                </a:solidFill>
                <a:effectLst/>
                <a:latin typeface="Roboto" panose="020F0502020204030204" pitchFamily="2" charset="0"/>
              </a:endParaRPr>
            </a:p>
            <a:p>
              <a:endParaRPr lang="en-US" altLang="ja-JP" sz="1200" b="0" i="0" dirty="0">
                <a:solidFill>
                  <a:srgbClr val="333333"/>
                </a:solidFill>
                <a:effectLst/>
                <a:latin typeface="Hiragino Kaku Gothic Pro"/>
              </a:endParaRPr>
            </a:p>
            <a:p>
              <a:r>
                <a:rPr lang="ja-JP" altLang="en-US" b="1" dirty="0"/>
                <a:t>　　</a:t>
              </a:r>
              <a:r>
                <a:rPr lang="ja-JP" altLang="en-US" sz="11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専用の袋に入れる（重要）</a:t>
              </a:r>
            </a:p>
            <a:p>
              <a:r>
                <a:rPr lang="ja-JP" altLang="en-US" sz="1200" dirty="0"/>
                <a:t>　</a:t>
              </a:r>
              <a:r>
                <a:rPr lang="ja-JP" altLang="en-US" sz="1100" dirty="0"/>
                <a:t>　　受け取った際に、専用の袋がついています。</a:t>
              </a:r>
              <a:endParaRPr lang="en-US" altLang="ja-JP" sz="1100" dirty="0"/>
            </a:p>
            <a:p>
              <a:r>
                <a:rPr lang="ja-JP" altLang="en-US" sz="1100" dirty="0"/>
                <a:t>　　　光によって化学反応をおこし、品質が変わってしまう可能性があります。</a:t>
              </a:r>
            </a:p>
            <a:p>
              <a:endParaRPr lang="en-US" altLang="ja-JP" sz="1100" b="0" i="0" dirty="0">
                <a:solidFill>
                  <a:srgbClr val="333333"/>
                </a:solidFill>
                <a:effectLst/>
                <a:latin typeface="Hiragino Kaku Gothic Pro"/>
              </a:endParaRPr>
            </a:p>
            <a:p>
              <a:r>
                <a:rPr lang="ja-JP" altLang="en-US" sz="1100" b="0" i="0" dirty="0">
                  <a:solidFill>
                    <a:srgbClr val="333333"/>
                  </a:solidFill>
                  <a:effectLst/>
                  <a:latin typeface="Hiragino Kaku Gothic Pro"/>
                </a:rPr>
                <a:t>　　 </a:t>
              </a:r>
              <a:r>
                <a:rPr lang="ja-JP" altLang="en-US" sz="1100" b="1" i="0" u="sng" dirty="0">
                  <a:solidFill>
                    <a:srgbClr val="33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iragino Kaku Gothic Pro"/>
                </a:rPr>
                <a:t>冷蔵庫は万能ではありません！　</a:t>
              </a:r>
              <a:endParaRPr lang="en-US" altLang="ja-JP" sz="1100" b="1" i="0" u="sng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ragino Kaku Gothic Pro"/>
              </a:endParaRPr>
            </a:p>
            <a:p>
              <a:r>
                <a:rPr lang="ja-JP" altLang="en-US" sz="1100" dirty="0">
                  <a:solidFill>
                    <a:srgbClr val="333333"/>
                  </a:solidFill>
                  <a:latin typeface="Hiragino Kaku Gothic Pro"/>
                </a:rPr>
                <a:t>　        冷蔵庫から取り出して、すぐに点眼してはいけません。液だれ注意！</a:t>
              </a:r>
              <a:endParaRPr lang="en-US" altLang="ja-JP" sz="1100" dirty="0">
                <a:solidFill>
                  <a:srgbClr val="333333"/>
                </a:solidFill>
                <a:latin typeface="Hiragino Kaku Gothic Pro"/>
              </a:endParaRPr>
            </a:p>
            <a:p>
              <a:r>
                <a:rPr lang="en-US" altLang="ja-JP" sz="1100" dirty="0">
                  <a:solidFill>
                    <a:srgbClr val="333333"/>
                  </a:solidFill>
                  <a:latin typeface="Hiragino Kaku Gothic Pro"/>
                </a:rPr>
                <a:t>            </a:t>
              </a:r>
              <a:r>
                <a:rPr lang="ja-JP" altLang="en-US" sz="1100" dirty="0">
                  <a:solidFill>
                    <a:srgbClr val="333333"/>
                  </a:solidFill>
                  <a:latin typeface="Hiragino Kaku Gothic Pro"/>
                </a:rPr>
                <a:t>冷蔵庫に入れてはいけない点眼もあります。凍結注意！</a:t>
              </a:r>
              <a:endParaRPr lang="en-US" altLang="ja-JP" sz="1100" b="0" i="0" dirty="0">
                <a:solidFill>
                  <a:srgbClr val="333333"/>
                </a:solidFill>
                <a:effectLst/>
                <a:latin typeface="Hiragino Kaku Gothic Pro"/>
              </a:endParaRPr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99ED8668-BD05-423B-51D3-E6FFEAAF0DD9}"/>
                </a:ext>
              </a:extLst>
            </p:cNvPr>
            <p:cNvSpPr txBox="1"/>
            <p:nvPr/>
          </p:nvSpPr>
          <p:spPr>
            <a:xfrm>
              <a:off x="3463887" y="3048907"/>
              <a:ext cx="5272547" cy="938719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ja-JP" altLang="en-US" sz="1600" b="0" i="0" dirty="0">
                  <a:solidFill>
                    <a:srgbClr val="111111"/>
                  </a:solidFill>
                  <a:effectLst/>
                  <a:latin typeface="Roboto" panose="020F0502020204030204" pitchFamily="2" charset="0"/>
                </a:rPr>
                <a:t>点眼液も眼軟膏も、使い始めてから</a:t>
              </a:r>
              <a:endParaRPr lang="en-US" altLang="ja-JP" sz="1600" b="0" i="0" dirty="0">
                <a:solidFill>
                  <a:srgbClr val="111111"/>
                </a:solidFill>
                <a:effectLst/>
                <a:latin typeface="Roboto" panose="020F0502020204030204" pitchFamily="2" charset="0"/>
              </a:endParaRPr>
            </a:p>
            <a:p>
              <a:r>
                <a:rPr lang="en-US" altLang="ja-JP" sz="1600" dirty="0">
                  <a:solidFill>
                    <a:srgbClr val="111111"/>
                  </a:solidFill>
                  <a:latin typeface="Roboto" panose="020F0502020204030204" pitchFamily="2" charset="0"/>
                </a:rPr>
                <a:t>			</a:t>
              </a:r>
              <a:r>
                <a:rPr lang="ja-JP" altLang="en-US" sz="1600" u="sng" dirty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" panose="020F0502020204030204" pitchFamily="2" charset="0"/>
                </a:rPr>
                <a:t>１か</a:t>
              </a:r>
              <a:r>
                <a:rPr lang="ja-JP" altLang="en-US" sz="1600" b="0" i="0" u="sng" dirty="0">
                  <a:solidFill>
                    <a:srgbClr val="11111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" panose="020F0502020204030204" pitchFamily="2" charset="0"/>
                </a:rPr>
                <a:t>月が使用期限</a:t>
              </a:r>
              <a:r>
                <a:rPr lang="ja-JP" altLang="en-US" sz="1600" b="0" i="0" dirty="0">
                  <a:solidFill>
                    <a:srgbClr val="111111"/>
                  </a:solidFill>
                  <a:effectLst/>
                  <a:latin typeface="Roboto" panose="020F0502020204030204" pitchFamily="2" charset="0"/>
                </a:rPr>
                <a:t>です</a:t>
              </a:r>
              <a:endParaRPr lang="en-US" altLang="ja-JP" sz="1200" b="0" i="0" dirty="0">
                <a:solidFill>
                  <a:srgbClr val="333333"/>
                </a:solidFill>
                <a:effectLst/>
                <a:latin typeface="Hiragino Kaku Gothic Pro"/>
              </a:endParaRPr>
            </a:p>
            <a:p>
              <a:r>
                <a:rPr lang="ja-JP" altLang="en-US" sz="1200" b="0" i="0" dirty="0">
                  <a:solidFill>
                    <a:srgbClr val="333333"/>
                  </a:solidFill>
                  <a:effectLst/>
                  <a:latin typeface="Hiragino Kaku Gothic Pro"/>
                </a:rPr>
                <a:t>　 </a:t>
              </a:r>
              <a:endParaRPr lang="en-US" altLang="ja-JP" sz="1200" b="0" i="0" dirty="0">
                <a:solidFill>
                  <a:srgbClr val="333333"/>
                </a:solidFill>
                <a:effectLst/>
                <a:latin typeface="Hiragino Kaku Gothic Pro"/>
              </a:endParaRPr>
            </a:p>
            <a:p>
              <a:r>
                <a:rPr lang="ja-JP" altLang="en-US" sz="1100" b="0" i="0" dirty="0">
                  <a:solidFill>
                    <a:srgbClr val="333333"/>
                  </a:solidFill>
                  <a:effectLst/>
                  <a:latin typeface="Hiragino Kaku Gothic Pro"/>
                </a:rPr>
                <a:t>　　　汚染された点眼液は、廃棄して、新しいものを使用しましょう。</a:t>
              </a:r>
              <a:endParaRPr lang="en-US" altLang="ja-JP" sz="1100" b="0" i="0" dirty="0">
                <a:solidFill>
                  <a:srgbClr val="333333"/>
                </a:solidFill>
                <a:effectLst/>
                <a:latin typeface="Hiragino Kaku Gothic Pr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50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366</Words>
  <Application>Microsoft Office PowerPoint</Application>
  <PresentationFormat>画面に合わせる (16:9)</PresentationFormat>
  <Paragraphs>71</Paragraphs>
  <Slides>11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7" baseType="lpstr">
      <vt:lpstr>Arial</vt:lpstr>
      <vt:lpstr>游明朝 Demibold</vt:lpstr>
      <vt:lpstr>HGP創英角ﾎﾟｯﾌﾟ体</vt:lpstr>
      <vt:lpstr>Roboto</vt:lpstr>
      <vt:lpstr>Hiragino Kaku Gothic Pro</vt:lpstr>
      <vt:lpstr>Simple Light</vt:lpstr>
      <vt:lpstr>お薬について　 　　～ 点眼薬の使い方 ～</vt:lpstr>
      <vt:lpstr>PowerPoint プレゼンテーション</vt:lpstr>
      <vt:lpstr>本日の話題</vt:lpstr>
      <vt:lpstr>PowerPoint プレゼンテーション</vt:lpstr>
      <vt:lpstr>PowerPoint プレゼンテーション</vt:lpstr>
      <vt:lpstr>PowerPoint プレゼンテーション</vt:lpstr>
      <vt:lpstr>点眼のしくみ（右眼）</vt:lpstr>
      <vt:lpstr>よくあるお問い合わせ</vt:lpstr>
      <vt:lpstr>よくあるお問い合わせ</vt:lpstr>
      <vt:lpstr>PowerPoint プレゼンテーション</vt:lpstr>
      <vt:lpstr>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2026-06-06T13:36:05Z</dcterms:modified>
</cp:coreProperties>
</file>